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77" r:id="rId4"/>
    <p:sldId id="267" r:id="rId5"/>
    <p:sldId id="278" r:id="rId6"/>
    <p:sldId id="279" r:id="rId7"/>
    <p:sldId id="280" r:id="rId8"/>
    <p:sldId id="281" r:id="rId9"/>
    <p:sldId id="286" r:id="rId10"/>
    <p:sldId id="287" r:id="rId11"/>
    <p:sldId id="282" r:id="rId12"/>
    <p:sldId id="283" r:id="rId13"/>
    <p:sldId id="284" r:id="rId14"/>
    <p:sldId id="260" r:id="rId15"/>
    <p:sldId id="285" r:id="rId16"/>
    <p:sldId id="275" r:id="rId17"/>
  </p:sldIdLst>
  <p:sldSz cx="9144000" cy="6858000" type="screen4x3"/>
  <p:notesSz cx="6858000" cy="9144000"/>
  <p:embeddedFontLst>
    <p:embeddedFont>
      <p:font typeface="Rockwell" panose="02060603020205020403" pitchFamily="18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DD0EEB-DF58-4123-8BC8-86535902732C}">
  <a:tblStyle styleId="{FDDD0EEB-DF58-4123-8BC8-8653590273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33" autoAdjust="0"/>
  </p:normalViewPr>
  <p:slideViewPr>
    <p:cSldViewPr snapToGrid="0">
      <p:cViewPr>
        <p:scale>
          <a:sx n="81" d="100"/>
          <a:sy n="81" d="100"/>
        </p:scale>
        <p:origin x="14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>
          <a:extLst>
            <a:ext uri="{FF2B5EF4-FFF2-40B4-BE49-F238E27FC236}">
              <a16:creationId xmlns:a16="http://schemas.microsoft.com/office/drawing/2014/main" id="{F14764CD-BC4E-8942-195A-2D1FFF495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3:notes">
            <a:extLst>
              <a:ext uri="{FF2B5EF4-FFF2-40B4-BE49-F238E27FC236}">
                <a16:creationId xmlns:a16="http://schemas.microsoft.com/office/drawing/2014/main" id="{E2BC78C1-CD9D-7797-BF6C-2B07E2452F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3:notes">
            <a:extLst>
              <a:ext uri="{FF2B5EF4-FFF2-40B4-BE49-F238E27FC236}">
                <a16:creationId xmlns:a16="http://schemas.microsoft.com/office/drawing/2014/main" id="{E4C3D500-F2F7-8C24-347A-8FCBB2BD85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6908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>
          <a:extLst>
            <a:ext uri="{FF2B5EF4-FFF2-40B4-BE49-F238E27FC236}">
              <a16:creationId xmlns:a16="http://schemas.microsoft.com/office/drawing/2014/main" id="{EA253D44-099C-9034-0A53-D9BE003EE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E94CBA2D-4D29-6366-015A-E9F8137BB4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:notes">
            <a:extLst>
              <a:ext uri="{FF2B5EF4-FFF2-40B4-BE49-F238E27FC236}">
                <a16:creationId xmlns:a16="http://schemas.microsoft.com/office/drawing/2014/main" id="{AF6389DF-EE82-1515-AD59-500BEBA256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66153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>
          <a:extLst>
            <a:ext uri="{FF2B5EF4-FFF2-40B4-BE49-F238E27FC236}">
              <a16:creationId xmlns:a16="http://schemas.microsoft.com/office/drawing/2014/main" id="{BA076406-5823-74CB-2EAE-2DD1DFEFD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5E91795F-B4FE-D146-26A0-F8143A2403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:notes">
            <a:extLst>
              <a:ext uri="{FF2B5EF4-FFF2-40B4-BE49-F238E27FC236}">
                <a16:creationId xmlns:a16="http://schemas.microsoft.com/office/drawing/2014/main" id="{F0C1DFF9-1939-9DF0-4F5A-28EA99C84F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11058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>
          <a:extLst>
            <a:ext uri="{FF2B5EF4-FFF2-40B4-BE49-F238E27FC236}">
              <a16:creationId xmlns:a16="http://schemas.microsoft.com/office/drawing/2014/main" id="{65DA4C93-A058-1EA8-F507-D20F235A5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D9AB3691-893B-7C2A-AB03-3CC620DA82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:notes">
            <a:extLst>
              <a:ext uri="{FF2B5EF4-FFF2-40B4-BE49-F238E27FC236}">
                <a16:creationId xmlns:a16="http://schemas.microsoft.com/office/drawing/2014/main" id="{EF69B260-0EC1-CD4C-6080-19A31DE42F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627057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>
          <a:extLst>
            <a:ext uri="{FF2B5EF4-FFF2-40B4-BE49-F238E27FC236}">
              <a16:creationId xmlns:a16="http://schemas.microsoft.com/office/drawing/2014/main" id="{4EDD0394-511E-D9EB-B9CA-82A7BC241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B8E6CD28-FC93-424B-8710-E4EE4B8B68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:notes">
            <a:extLst>
              <a:ext uri="{FF2B5EF4-FFF2-40B4-BE49-F238E27FC236}">
                <a16:creationId xmlns:a16="http://schemas.microsoft.com/office/drawing/2014/main" id="{7017A3EE-E378-715E-4C5E-4AE31BBF48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62757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>
          <a:extLst>
            <a:ext uri="{FF2B5EF4-FFF2-40B4-BE49-F238E27FC236}">
              <a16:creationId xmlns:a16="http://schemas.microsoft.com/office/drawing/2014/main" id="{ED888480-2572-BBF3-CAC7-BF5950092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EA80E092-4255-667D-F746-548069AFC4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:notes">
            <a:extLst>
              <a:ext uri="{FF2B5EF4-FFF2-40B4-BE49-F238E27FC236}">
                <a16:creationId xmlns:a16="http://schemas.microsoft.com/office/drawing/2014/main" id="{E392D072-8541-E568-E17E-26C36720B2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6204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" name="Google Shape;1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>
          <a:extLst>
            <a:ext uri="{FF2B5EF4-FFF2-40B4-BE49-F238E27FC236}">
              <a16:creationId xmlns:a16="http://schemas.microsoft.com/office/drawing/2014/main" id="{72DA4301-5D8B-02A8-7A73-B144F08F1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8D793BC8-9169-7187-64A4-F77B096F4B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:notes">
            <a:extLst>
              <a:ext uri="{FF2B5EF4-FFF2-40B4-BE49-F238E27FC236}">
                <a16:creationId xmlns:a16="http://schemas.microsoft.com/office/drawing/2014/main" id="{06129534-3A59-7F05-8E2F-C88AF690CC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988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>
          <a:extLst>
            <a:ext uri="{FF2B5EF4-FFF2-40B4-BE49-F238E27FC236}">
              <a16:creationId xmlns:a16="http://schemas.microsoft.com/office/drawing/2014/main" id="{479F6E2F-F160-3D89-7E8B-84E13EDE2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2A3F5182-2C96-54FD-7076-0125826DAB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:notes">
            <a:extLst>
              <a:ext uri="{FF2B5EF4-FFF2-40B4-BE49-F238E27FC236}">
                <a16:creationId xmlns:a16="http://schemas.microsoft.com/office/drawing/2014/main" id="{167D0990-FA8E-C161-A1EF-7CAFE0535B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06021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>
          <a:extLst>
            <a:ext uri="{FF2B5EF4-FFF2-40B4-BE49-F238E27FC236}">
              <a16:creationId xmlns:a16="http://schemas.microsoft.com/office/drawing/2014/main" id="{5F2D3BBC-C957-99F3-9951-0D7422040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1F695DC7-8B9B-FB7E-D240-CE0A8F1F3A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:notes">
            <a:extLst>
              <a:ext uri="{FF2B5EF4-FFF2-40B4-BE49-F238E27FC236}">
                <a16:creationId xmlns:a16="http://schemas.microsoft.com/office/drawing/2014/main" id="{26E5B93A-E310-2C52-FB95-E38DB1ECBB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9873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>
          <a:extLst>
            <a:ext uri="{FF2B5EF4-FFF2-40B4-BE49-F238E27FC236}">
              <a16:creationId xmlns:a16="http://schemas.microsoft.com/office/drawing/2014/main" id="{8534E64C-72C6-C17F-BF35-76EA4A308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>
            <a:extLst>
              <a:ext uri="{FF2B5EF4-FFF2-40B4-BE49-F238E27FC236}">
                <a16:creationId xmlns:a16="http://schemas.microsoft.com/office/drawing/2014/main" id="{1B155309-DB42-BEBD-99E9-38937DE92F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:notes">
            <a:extLst>
              <a:ext uri="{FF2B5EF4-FFF2-40B4-BE49-F238E27FC236}">
                <a16:creationId xmlns:a16="http://schemas.microsoft.com/office/drawing/2014/main" id="{FC3A0454-65D0-1053-4594-E14BE65226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94499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>
          <a:extLst>
            <a:ext uri="{FF2B5EF4-FFF2-40B4-BE49-F238E27FC236}">
              <a16:creationId xmlns:a16="http://schemas.microsoft.com/office/drawing/2014/main" id="{EF7583EC-D6CB-38DE-D269-A99C53179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3:notes">
            <a:extLst>
              <a:ext uri="{FF2B5EF4-FFF2-40B4-BE49-F238E27FC236}">
                <a16:creationId xmlns:a16="http://schemas.microsoft.com/office/drawing/2014/main" id="{705C8C97-3030-CC64-E965-8CEA98BFE1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3:notes">
            <a:extLst>
              <a:ext uri="{FF2B5EF4-FFF2-40B4-BE49-F238E27FC236}">
                <a16:creationId xmlns:a16="http://schemas.microsoft.com/office/drawing/2014/main" id="{EA5241A6-2AC1-C66E-5111-57030E1DDE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7847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 descr="00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/>
          <p:nvPr/>
        </p:nvSpPr>
        <p:spPr>
          <a:xfrm>
            <a:off x="270164" y="1122218"/>
            <a:ext cx="8588116" cy="280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dirty="0" err="1">
                <a:solidFill>
                  <a:schemeClr val="accent3"/>
                </a:solidFill>
                <a:latin typeface="Rockwell"/>
              </a:rPr>
              <a:t>OpenClassrooms</a:t>
            </a:r>
            <a:br>
              <a:rPr lang="fr-FR" sz="6000" dirty="0">
                <a:solidFill>
                  <a:schemeClr val="accent3"/>
                </a:solidFill>
                <a:latin typeface="Rockwell"/>
              </a:rPr>
            </a:br>
            <a:r>
              <a:rPr lang="fr-FR" sz="4800" dirty="0">
                <a:solidFill>
                  <a:schemeClr val="accent3"/>
                </a:solidFill>
                <a:latin typeface="Rockwell"/>
              </a:rPr>
              <a:t>Formation IA </a:t>
            </a:r>
            <a:r>
              <a:rPr lang="fr-FR" sz="4800" dirty="0" err="1">
                <a:solidFill>
                  <a:schemeClr val="accent3"/>
                </a:solidFill>
                <a:latin typeface="Rockwell"/>
              </a:rPr>
              <a:t>Engineer</a:t>
            </a:r>
            <a:endParaRPr lang="fr-FR" sz="4800" dirty="0">
              <a:solidFill>
                <a:schemeClr val="accent3"/>
              </a:solidFill>
              <a:latin typeface="Rockwel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>
                <a:solidFill>
                  <a:schemeClr val="accent3"/>
                </a:solidFill>
                <a:latin typeface="Rockwell"/>
                <a:sym typeface="Rockwell"/>
              </a:rPr>
              <a:t>-</a:t>
            </a:r>
          </a:p>
          <a:p>
            <a:pPr algn="ctr"/>
            <a:r>
              <a:rPr lang="fr-FR" sz="4000" dirty="0">
                <a:solidFill>
                  <a:schemeClr val="accent3"/>
                </a:solidFill>
                <a:latin typeface="Rockwell"/>
              </a:rPr>
              <a:t>Projet 2 : Participez à un concours sur la Smart City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888888"/>
              </a:solidFill>
              <a:latin typeface="Calibri"/>
              <a:cs typeface="Calibri"/>
              <a:sym typeface="Rockwell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EA186C0-A238-14FE-A27D-0D2C0CE024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t>1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>
          <a:extLst>
            <a:ext uri="{FF2B5EF4-FFF2-40B4-BE49-F238E27FC236}">
              <a16:creationId xmlns:a16="http://schemas.microsoft.com/office/drawing/2014/main" id="{B57A3F98-72CC-C1C1-14EC-E98A3DC90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2" descr="061.jpg">
            <a:extLst>
              <a:ext uri="{FF2B5EF4-FFF2-40B4-BE49-F238E27FC236}">
                <a16:creationId xmlns:a16="http://schemas.microsoft.com/office/drawing/2014/main" id="{83E384E5-D207-9926-AFF5-CC7DBFE82D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977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0;p16">
            <a:extLst>
              <a:ext uri="{FF2B5EF4-FFF2-40B4-BE49-F238E27FC236}">
                <a16:creationId xmlns:a16="http://schemas.microsoft.com/office/drawing/2014/main" id="{354A21AE-08B1-F8C6-F69B-26D175DB693B}"/>
              </a:ext>
            </a:extLst>
          </p:cNvPr>
          <p:cNvSpPr/>
          <p:nvPr/>
        </p:nvSpPr>
        <p:spPr>
          <a:xfrm>
            <a:off x="0" y="155866"/>
            <a:ext cx="3872614" cy="6702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altLang="fr-FR" sz="1800" u="sng" dirty="0">
                <a:solidFill>
                  <a:schemeClr val="bg1"/>
                </a:solidFill>
                <a:latin typeface="Rockwell"/>
              </a:rPr>
              <a:t>Variables quantitatives (suite):</a:t>
            </a:r>
          </a:p>
          <a:p>
            <a:pPr algn="just">
              <a:buClr>
                <a:schemeClr val="bg1"/>
              </a:buClr>
            </a:pPr>
            <a:r>
              <a:rPr lang="fr-FR" altLang="fr-FR" sz="2000" u="sng" dirty="0">
                <a:solidFill>
                  <a:schemeClr val="bg1"/>
                </a:solidFill>
                <a:latin typeface="Rockwell"/>
              </a:rPr>
              <a:t> </a:t>
            </a:r>
          </a:p>
          <a:p>
            <a:r>
              <a:rPr lang="fr-FR" sz="1600" dirty="0">
                <a:solidFill>
                  <a:schemeClr val="lt1"/>
                </a:solidFill>
                <a:latin typeface="Rockwell"/>
              </a:rPr>
              <a:t>Focus sur la circonférence et la hauteur</a:t>
            </a:r>
            <a:endParaRPr lang="fr-FR" sz="2000" u="sng" dirty="0">
              <a:solidFill>
                <a:schemeClr val="bg1"/>
              </a:solidFill>
              <a:latin typeface="Rockwell"/>
            </a:endParaRPr>
          </a:p>
          <a:p>
            <a:pPr marL="0" indent="0" algn="l">
              <a:buNone/>
            </a:pPr>
            <a:endParaRPr lang="fr-FR" sz="2000" u="sng" dirty="0">
              <a:solidFill>
                <a:schemeClr val="bg1"/>
              </a:solidFill>
              <a:latin typeface="Rockwell"/>
            </a:endParaRP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b="1" dirty="0">
                <a:solidFill>
                  <a:schemeClr val="lt1"/>
                </a:solidFill>
                <a:latin typeface="Rockwell"/>
              </a:rPr>
              <a:t>Circonférence : 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     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Moyenne : 91.72 cm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Premier quartile : 45 cm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Médiane : 80 cm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Troisième quartile : 122,5 cm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Etendue : 1359 cm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Ecart-type : 61.2 cm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 err="1">
                <a:solidFill>
                  <a:schemeClr val="lt1"/>
                </a:solidFill>
                <a:latin typeface="Rockwell"/>
              </a:rPr>
              <a:t>Skewness</a:t>
            </a:r>
            <a:r>
              <a:rPr lang="fr-FR" sz="1600" dirty="0">
                <a:solidFill>
                  <a:schemeClr val="lt1"/>
                </a:solidFill>
                <a:latin typeface="Rockwell"/>
              </a:rPr>
              <a:t> : 2,45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Kurtosis : 25,05</a:t>
            </a:r>
          </a:p>
          <a:p>
            <a:pPr marL="0" indent="0" algn="just">
              <a:buNone/>
            </a:pPr>
            <a:endParaRPr lang="fr-FR" sz="2000" u="sng" dirty="0">
              <a:solidFill>
                <a:schemeClr val="bg1"/>
              </a:solidFill>
              <a:latin typeface="Rockwell"/>
            </a:endParaRP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b="1" dirty="0">
                <a:solidFill>
                  <a:schemeClr val="lt1"/>
                </a:solidFill>
                <a:latin typeface="Rockwell"/>
              </a:rPr>
              <a:t>Hauteur : </a:t>
            </a: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fr-FR" sz="1600" b="1" dirty="0">
              <a:solidFill>
                <a:schemeClr val="lt1"/>
              </a:solidFill>
              <a:latin typeface="Rockwell"/>
            </a:endParaRP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Moyenne : 10.4 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Premier quartile : 6 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Médiane : 10 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Troisième quartile : 14 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Etendue : 67 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Ecart-type : 5.32 m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 err="1">
                <a:solidFill>
                  <a:schemeClr val="lt1"/>
                </a:solidFill>
                <a:latin typeface="Rockwell"/>
              </a:rPr>
              <a:t>Skewness</a:t>
            </a:r>
            <a:r>
              <a:rPr lang="fr-FR" sz="1600" dirty="0">
                <a:solidFill>
                  <a:schemeClr val="lt1"/>
                </a:solidFill>
                <a:latin typeface="Rockwell"/>
              </a:rPr>
              <a:t> : 1,33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Kurtosis : 5,55</a:t>
            </a:r>
          </a:p>
          <a:p>
            <a:pPr lvl="1" algn="just">
              <a:buClr>
                <a:schemeClr val="bg1"/>
              </a:buClr>
            </a:pPr>
            <a:endParaRPr lang="fr-FR" sz="1600" b="1" dirty="0">
              <a:solidFill>
                <a:schemeClr val="lt1"/>
              </a:solidFill>
              <a:latin typeface="Rockwell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2797FAF-9A91-B11C-FF71-3DCCD269F1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7186" y="2456796"/>
            <a:ext cx="6202837" cy="2992947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77D6AD0-9518-3F6C-FE36-5665C7E806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t>10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306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>
          <a:extLst>
            <a:ext uri="{FF2B5EF4-FFF2-40B4-BE49-F238E27FC236}">
              <a16:creationId xmlns:a16="http://schemas.microsoft.com/office/drawing/2014/main" id="{FFEF4BD9-34B5-A0BB-3901-0794414AA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 descr="061.jpg">
            <a:extLst>
              <a:ext uri="{FF2B5EF4-FFF2-40B4-BE49-F238E27FC236}">
                <a16:creationId xmlns:a16="http://schemas.microsoft.com/office/drawing/2014/main" id="{8A74C994-7CC3-4E65-4863-08FFD817774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004.png">
            <a:extLst>
              <a:ext uri="{FF2B5EF4-FFF2-40B4-BE49-F238E27FC236}">
                <a16:creationId xmlns:a16="http://schemas.microsoft.com/office/drawing/2014/main" id="{0A9A763D-C242-11FE-6573-2352E3607BA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>
            <a:extLst>
              <a:ext uri="{FF2B5EF4-FFF2-40B4-BE49-F238E27FC236}">
                <a16:creationId xmlns:a16="http://schemas.microsoft.com/office/drawing/2014/main" id="{B1886C81-28F2-8E6D-A260-7B2B0EA58DD3}"/>
              </a:ext>
            </a:extLst>
          </p:cNvPr>
          <p:cNvSpPr/>
          <p:nvPr/>
        </p:nvSpPr>
        <p:spPr>
          <a:xfrm>
            <a:off x="3000364" y="1190731"/>
            <a:ext cx="642942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  <a:latin typeface="Rockwell"/>
              </a:rPr>
              <a:t>Exploration des données</a:t>
            </a:r>
            <a:endParaRPr sz="2800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97" name="Google Shape;97;p14">
            <a:extLst>
              <a:ext uri="{FF2B5EF4-FFF2-40B4-BE49-F238E27FC236}">
                <a16:creationId xmlns:a16="http://schemas.microsoft.com/office/drawing/2014/main" id="{AA7C000D-F0D0-C76D-5251-2A03A6CF715B}"/>
              </a:ext>
            </a:extLst>
          </p:cNvPr>
          <p:cNvSpPr/>
          <p:nvPr/>
        </p:nvSpPr>
        <p:spPr>
          <a:xfrm>
            <a:off x="2928926" y="1000108"/>
            <a:ext cx="71438" cy="9286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>
            <a:extLst>
              <a:ext uri="{FF2B5EF4-FFF2-40B4-BE49-F238E27FC236}">
                <a16:creationId xmlns:a16="http://schemas.microsoft.com/office/drawing/2014/main" id="{50A2566B-2C9B-3F4C-53CA-7E4F09BB404E}"/>
              </a:ext>
            </a:extLst>
          </p:cNvPr>
          <p:cNvSpPr/>
          <p:nvPr/>
        </p:nvSpPr>
        <p:spPr>
          <a:xfrm>
            <a:off x="228600" y="2202874"/>
            <a:ext cx="8645236" cy="4561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altLang="fr-FR" sz="2000" u="sng" dirty="0">
                <a:solidFill>
                  <a:schemeClr val="bg1"/>
                </a:solidFill>
                <a:latin typeface="Rockwell"/>
              </a:rPr>
              <a:t>Variables quantitatives (suite) : 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altLang="fr-FR" sz="2000" u="sng" dirty="0">
              <a:solidFill>
                <a:schemeClr val="bg1"/>
              </a:solidFill>
              <a:latin typeface="Rockwell"/>
            </a:endParaRPr>
          </a:p>
          <a:p>
            <a:pPr marL="0" indent="0" algn="l">
              <a:buNone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Relation entre la hauteur et la circonférence  en fonction du stade de développement et du type de valeur (normale ou atypique).</a:t>
            </a: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l">
              <a:buNone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Coefficient de corrélation de Pearson entre la circonférence et la hauteur : </a:t>
            </a:r>
            <a:r>
              <a:rPr lang="fr-FR" altLang="fr-FR" sz="1600" dirty="0">
                <a:solidFill>
                  <a:schemeClr val="lt1"/>
                </a:solidFill>
                <a:latin typeface="Rockwell"/>
              </a:rPr>
              <a:t>0.742243</a:t>
            </a: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ckwell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23171F-41AD-1CA0-140E-F1769DE542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807" y="3429000"/>
            <a:ext cx="4096389" cy="296347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F02A99-9C60-70CC-1D68-00432CFFA004}"/>
              </a:ext>
            </a:extLst>
          </p:cNvPr>
          <p:cNvSpPr txBox="1"/>
          <p:nvPr/>
        </p:nvSpPr>
        <p:spPr>
          <a:xfrm>
            <a:off x="5871042" y="4248328"/>
            <a:ext cx="32729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lt1"/>
                </a:solidFill>
                <a:latin typeface="Rockwell"/>
              </a:rPr>
              <a:t>Corrélation linéaire positive semble exister entre la circonférence et la hauteur de l'arbre</a:t>
            </a:r>
          </a:p>
        </p:txBody>
      </p: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6947EFBD-DE2E-59A8-3995-B662E06C1AB1}"/>
              </a:ext>
            </a:extLst>
          </p:cNvPr>
          <p:cNvCxnSpPr>
            <a:cxnSpLocks/>
          </p:cNvCxnSpPr>
          <p:nvPr/>
        </p:nvCxnSpPr>
        <p:spPr>
          <a:xfrm>
            <a:off x="4904773" y="4617660"/>
            <a:ext cx="771692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4B8BA13-7119-C41D-D924-7CB3BEDDFB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t>11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7410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>
          <a:extLst>
            <a:ext uri="{FF2B5EF4-FFF2-40B4-BE49-F238E27FC236}">
              <a16:creationId xmlns:a16="http://schemas.microsoft.com/office/drawing/2014/main" id="{7996F4D1-661E-23FE-FADF-85B90FCD0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 descr="061.jpg">
            <a:extLst>
              <a:ext uri="{FF2B5EF4-FFF2-40B4-BE49-F238E27FC236}">
                <a16:creationId xmlns:a16="http://schemas.microsoft.com/office/drawing/2014/main" id="{93A77046-5277-C843-F769-DE7C96F762E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004.png">
            <a:extLst>
              <a:ext uri="{FF2B5EF4-FFF2-40B4-BE49-F238E27FC236}">
                <a16:creationId xmlns:a16="http://schemas.microsoft.com/office/drawing/2014/main" id="{AE98B1A6-7990-8403-1B0B-6DC19DA264E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>
            <a:extLst>
              <a:ext uri="{FF2B5EF4-FFF2-40B4-BE49-F238E27FC236}">
                <a16:creationId xmlns:a16="http://schemas.microsoft.com/office/drawing/2014/main" id="{CA437390-B4F3-1D7D-958B-FC003B05E22D}"/>
              </a:ext>
            </a:extLst>
          </p:cNvPr>
          <p:cNvSpPr/>
          <p:nvPr/>
        </p:nvSpPr>
        <p:spPr>
          <a:xfrm>
            <a:off x="3000364" y="1190731"/>
            <a:ext cx="642942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  <a:latin typeface="Rockwell"/>
              </a:rPr>
              <a:t>Exploration des données</a:t>
            </a:r>
            <a:endParaRPr sz="2800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97" name="Google Shape;97;p14">
            <a:extLst>
              <a:ext uri="{FF2B5EF4-FFF2-40B4-BE49-F238E27FC236}">
                <a16:creationId xmlns:a16="http://schemas.microsoft.com/office/drawing/2014/main" id="{349BC83B-E9F1-0565-F24D-0F66E390737C}"/>
              </a:ext>
            </a:extLst>
          </p:cNvPr>
          <p:cNvSpPr/>
          <p:nvPr/>
        </p:nvSpPr>
        <p:spPr>
          <a:xfrm>
            <a:off x="2928926" y="1000108"/>
            <a:ext cx="71438" cy="9286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>
            <a:extLst>
              <a:ext uri="{FF2B5EF4-FFF2-40B4-BE49-F238E27FC236}">
                <a16:creationId xmlns:a16="http://schemas.microsoft.com/office/drawing/2014/main" id="{C7F52B45-64CE-10E6-9F12-7EA84E221914}"/>
              </a:ext>
            </a:extLst>
          </p:cNvPr>
          <p:cNvSpPr/>
          <p:nvPr/>
        </p:nvSpPr>
        <p:spPr>
          <a:xfrm>
            <a:off x="228600" y="2202874"/>
            <a:ext cx="8645236" cy="4561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altLang="fr-FR" sz="2000" u="sng" dirty="0">
                <a:solidFill>
                  <a:schemeClr val="bg1"/>
                </a:solidFill>
                <a:latin typeface="Rockwell"/>
              </a:rPr>
              <a:t>Variables quantitatives (suite) : 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altLang="fr-FR" sz="2000" u="sng" dirty="0">
              <a:solidFill>
                <a:schemeClr val="bg1"/>
              </a:solidFill>
              <a:latin typeface="Rockwell"/>
            </a:endParaRPr>
          </a:p>
          <a:p>
            <a:r>
              <a:rPr lang="fr-FR" altLang="fr-FR" sz="1600" dirty="0">
                <a:solidFill>
                  <a:schemeClr val="lt1"/>
                </a:solidFill>
                <a:latin typeface="Rockwell"/>
              </a:rPr>
              <a:t>Diagramme circulaire de la proportion d'arbres selon leur stade de développement.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ckwell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EC7C5D3A-3630-FF04-9D28-45E17E6094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9554" y="3429000"/>
            <a:ext cx="4024561" cy="3193733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0C197FE-F238-6764-C99D-A16FEBF0B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t>12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400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>
          <a:extLst>
            <a:ext uri="{FF2B5EF4-FFF2-40B4-BE49-F238E27FC236}">
              <a16:creationId xmlns:a16="http://schemas.microsoft.com/office/drawing/2014/main" id="{C6974B28-0326-C9DE-1A74-15551EE55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 descr="061.jpg">
            <a:extLst>
              <a:ext uri="{FF2B5EF4-FFF2-40B4-BE49-F238E27FC236}">
                <a16:creationId xmlns:a16="http://schemas.microsoft.com/office/drawing/2014/main" id="{AADA0547-FDA3-BEFA-9106-43484EF8AE4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004.png">
            <a:extLst>
              <a:ext uri="{FF2B5EF4-FFF2-40B4-BE49-F238E27FC236}">
                <a16:creationId xmlns:a16="http://schemas.microsoft.com/office/drawing/2014/main" id="{2A84C8C3-7DE7-265A-6CC0-65FA1704759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0782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>
            <a:extLst>
              <a:ext uri="{FF2B5EF4-FFF2-40B4-BE49-F238E27FC236}">
                <a16:creationId xmlns:a16="http://schemas.microsoft.com/office/drawing/2014/main" id="{9EBE8C14-C035-D874-4D79-6A33365E9251}"/>
              </a:ext>
            </a:extLst>
          </p:cNvPr>
          <p:cNvSpPr/>
          <p:nvPr/>
        </p:nvSpPr>
        <p:spPr>
          <a:xfrm>
            <a:off x="3000364" y="1190731"/>
            <a:ext cx="642942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  <a:latin typeface="Rockwell"/>
              </a:rPr>
              <a:t>Solutions proposées</a:t>
            </a:r>
            <a:endParaRPr sz="2800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97" name="Google Shape;97;p14">
            <a:extLst>
              <a:ext uri="{FF2B5EF4-FFF2-40B4-BE49-F238E27FC236}">
                <a16:creationId xmlns:a16="http://schemas.microsoft.com/office/drawing/2014/main" id="{6CA07600-A9D4-037C-3FA9-33159B1D0657}"/>
              </a:ext>
            </a:extLst>
          </p:cNvPr>
          <p:cNvSpPr/>
          <p:nvPr/>
        </p:nvSpPr>
        <p:spPr>
          <a:xfrm>
            <a:off x="2928926" y="1000108"/>
            <a:ext cx="71438" cy="9286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>
            <a:extLst>
              <a:ext uri="{FF2B5EF4-FFF2-40B4-BE49-F238E27FC236}">
                <a16:creationId xmlns:a16="http://schemas.microsoft.com/office/drawing/2014/main" id="{144DD350-C554-5125-2168-CF154AC8134F}"/>
              </a:ext>
            </a:extLst>
          </p:cNvPr>
          <p:cNvSpPr/>
          <p:nvPr/>
        </p:nvSpPr>
        <p:spPr>
          <a:xfrm>
            <a:off x="228600" y="2202874"/>
            <a:ext cx="8645236" cy="4561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 algn="l">
              <a:buClr>
                <a:schemeClr val="bg1"/>
              </a:buClr>
              <a:buFont typeface="+mj-lt"/>
              <a:buAutoNum type="arabicPeriod"/>
            </a:pPr>
            <a:r>
              <a:rPr lang="fr-FR" sz="2400" u="sng" dirty="0">
                <a:solidFill>
                  <a:schemeClr val="bg1"/>
                </a:solidFill>
                <a:latin typeface="Rockwell"/>
              </a:rPr>
              <a:t>Améliorer la qualité de la base de données</a:t>
            </a:r>
          </a:p>
          <a:p>
            <a:pPr marL="342900" indent="-342900" algn="l">
              <a:buFont typeface="+mj-lt"/>
              <a:buAutoNum type="arabicPeriod"/>
            </a:pPr>
            <a:endParaRPr lang="fr-FR" sz="1600" b="1" i="0" dirty="0">
              <a:effectLst/>
              <a:latin typeface="system-ui"/>
            </a:endParaRPr>
          </a:p>
          <a:p>
            <a:pPr marL="0" indent="0">
              <a:buFont typeface="Arial"/>
              <a:buNone/>
            </a:pPr>
            <a:r>
              <a:rPr lang="fr-FR" sz="2000" dirty="0">
                <a:solidFill>
                  <a:schemeClr val="lt1"/>
                </a:solidFill>
                <a:latin typeface="Rockwell"/>
              </a:rPr>
              <a:t>Plus les données sont fiables, plus leur analyse peut déboucher sur des solutions fiables.</a:t>
            </a:r>
          </a:p>
          <a:p>
            <a:pPr marL="0" indent="0">
              <a:buFont typeface="Arial"/>
              <a:buNone/>
            </a:pPr>
            <a:endParaRPr lang="fr-FR" sz="2000" dirty="0">
              <a:solidFill>
                <a:schemeClr val="lt1"/>
              </a:solidFill>
              <a:latin typeface="Rockwell"/>
            </a:endParaRPr>
          </a:p>
          <a:p>
            <a:pPr marL="0" indent="0">
              <a:buFont typeface="Arial"/>
              <a:buNone/>
            </a:pPr>
            <a:r>
              <a:rPr lang="fr-FR" sz="2000" dirty="0">
                <a:solidFill>
                  <a:schemeClr val="lt1"/>
                </a:solidFill>
                <a:latin typeface="Rockwell"/>
              </a:rPr>
              <a:t>Il serait donc intéressant d'améliorer cette base de données :</a:t>
            </a:r>
          </a:p>
          <a:p>
            <a:pPr marL="0" indent="0">
              <a:buFont typeface="Arial"/>
              <a:buNone/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marL="285750" lvl="1" indent="-28575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800" dirty="0">
                <a:solidFill>
                  <a:schemeClr val="lt1"/>
                </a:solidFill>
                <a:latin typeface="Rockwell"/>
              </a:rPr>
              <a:t>en renseignant les valeurs manquantes catégorielles "</a:t>
            </a:r>
            <a:r>
              <a:rPr lang="fr-FR" sz="1800" dirty="0" err="1">
                <a:solidFill>
                  <a:schemeClr val="lt1"/>
                </a:solidFill>
                <a:latin typeface="Rockwell"/>
              </a:rPr>
              <a:t>domanialite</a:t>
            </a:r>
            <a:r>
              <a:rPr lang="fr-FR" sz="1800" dirty="0">
                <a:solidFill>
                  <a:schemeClr val="lt1"/>
                </a:solidFill>
                <a:latin typeface="Rockwell"/>
              </a:rPr>
              <a:t>", "</a:t>
            </a:r>
            <a:r>
              <a:rPr lang="fr-FR" sz="1800" dirty="0" err="1">
                <a:solidFill>
                  <a:schemeClr val="lt1"/>
                </a:solidFill>
                <a:latin typeface="Rockwell"/>
              </a:rPr>
              <a:t>complement_addresse</a:t>
            </a:r>
            <a:r>
              <a:rPr lang="fr-FR" sz="1800" dirty="0">
                <a:solidFill>
                  <a:schemeClr val="lt1"/>
                </a:solidFill>
                <a:latin typeface="Rockwell"/>
              </a:rPr>
              <a:t>", "</a:t>
            </a:r>
            <a:r>
              <a:rPr lang="fr-FR" sz="1800" dirty="0" err="1">
                <a:solidFill>
                  <a:schemeClr val="lt1"/>
                </a:solidFill>
                <a:latin typeface="Rockwell"/>
              </a:rPr>
              <a:t>numero</a:t>
            </a:r>
            <a:r>
              <a:rPr lang="fr-FR" sz="1800" dirty="0">
                <a:solidFill>
                  <a:schemeClr val="lt1"/>
                </a:solidFill>
                <a:latin typeface="Rockwell"/>
              </a:rPr>
              <a:t>", "</a:t>
            </a:r>
            <a:r>
              <a:rPr lang="fr-FR" sz="1800" dirty="0" err="1">
                <a:solidFill>
                  <a:schemeClr val="lt1"/>
                </a:solidFill>
                <a:latin typeface="Rockwell"/>
              </a:rPr>
              <a:t>libelle_francais</a:t>
            </a:r>
            <a:r>
              <a:rPr lang="fr-FR" sz="1800" dirty="0">
                <a:solidFill>
                  <a:schemeClr val="lt1"/>
                </a:solidFill>
                <a:latin typeface="Rockwell"/>
              </a:rPr>
              <a:t>", "genre", "</a:t>
            </a:r>
            <a:r>
              <a:rPr lang="fr-FR" sz="1800" dirty="0" err="1">
                <a:solidFill>
                  <a:schemeClr val="lt1"/>
                </a:solidFill>
                <a:latin typeface="Rockwell"/>
              </a:rPr>
              <a:t>espece</a:t>
            </a:r>
            <a:r>
              <a:rPr lang="fr-FR" sz="1800" dirty="0">
                <a:solidFill>
                  <a:schemeClr val="lt1"/>
                </a:solidFill>
                <a:latin typeface="Rockwell"/>
              </a:rPr>
              <a:t>", "</a:t>
            </a:r>
            <a:r>
              <a:rPr lang="fr-FR" sz="1800" dirty="0" err="1">
                <a:solidFill>
                  <a:schemeClr val="lt1"/>
                </a:solidFill>
                <a:latin typeface="Rockwell"/>
              </a:rPr>
              <a:t>variete</a:t>
            </a:r>
            <a:r>
              <a:rPr lang="fr-FR" sz="1800" dirty="0">
                <a:solidFill>
                  <a:schemeClr val="lt1"/>
                </a:solidFill>
                <a:latin typeface="Rockwell"/>
              </a:rPr>
              <a:t>", "</a:t>
            </a:r>
            <a:r>
              <a:rPr lang="fr-FR" sz="1800" dirty="0" err="1">
                <a:solidFill>
                  <a:schemeClr val="lt1"/>
                </a:solidFill>
                <a:latin typeface="Rockwell"/>
              </a:rPr>
              <a:t>stade_developpement</a:t>
            </a:r>
            <a:r>
              <a:rPr lang="fr-FR" sz="1800" dirty="0">
                <a:solidFill>
                  <a:schemeClr val="lt1"/>
                </a:solidFill>
                <a:latin typeface="Rockwell"/>
              </a:rPr>
              <a:t>" et " remarquable " </a:t>
            </a:r>
          </a:p>
          <a:p>
            <a:pPr marL="285750" lvl="1" indent="-285750"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fr-FR" sz="1800" dirty="0">
              <a:solidFill>
                <a:schemeClr val="lt1"/>
              </a:solidFill>
              <a:latin typeface="Rockwell"/>
            </a:endParaRPr>
          </a:p>
          <a:p>
            <a:pPr marL="285750" lvl="1" indent="-28575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800" dirty="0">
                <a:solidFill>
                  <a:schemeClr val="lt1"/>
                </a:solidFill>
                <a:latin typeface="Rockwell"/>
              </a:rPr>
              <a:t>en mesurant les arbres qui n'ont pas de valeurs de circonférence ou de hauteur ou qui ont des valeurs aberrantes.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ckwell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D5FBC3A-7DF2-7CE3-A5CD-57119934E8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t>13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68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317;p32" descr="061.jpg">
            <a:extLst>
              <a:ext uri="{FF2B5EF4-FFF2-40B4-BE49-F238E27FC236}">
                <a16:creationId xmlns:a16="http://schemas.microsoft.com/office/drawing/2014/main" id="{47A11A60-1CC2-8A61-C6E6-20146967F95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782F70D2-F10C-5F64-29DA-0A91942BEAA0}"/>
              </a:ext>
            </a:extLst>
          </p:cNvPr>
          <p:cNvSpPr txBox="1"/>
          <p:nvPr/>
        </p:nvSpPr>
        <p:spPr>
          <a:xfrm>
            <a:off x="6185272" y="0"/>
            <a:ext cx="29587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u="sng" dirty="0">
                <a:solidFill>
                  <a:schemeClr val="lt1"/>
                </a:solidFill>
                <a:latin typeface="Rockwell"/>
              </a:rPr>
              <a:t>Localisation des arbres à mesurer</a:t>
            </a:r>
          </a:p>
          <a:p>
            <a:endParaRPr lang="fr-FR" dirty="0"/>
          </a:p>
          <a:p>
            <a:r>
              <a:rPr lang="fr-FR" sz="1600" dirty="0">
                <a:solidFill>
                  <a:schemeClr val="lt1"/>
                </a:solidFill>
                <a:latin typeface="Rockwell"/>
              </a:rPr>
              <a:t>39968 arbres concernés</a:t>
            </a:r>
          </a:p>
          <a:p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r>
              <a:rPr lang="fr-FR" sz="1600" dirty="0">
                <a:solidFill>
                  <a:schemeClr val="lt1"/>
                </a:solidFill>
                <a:latin typeface="Rockwell"/>
              </a:rPr>
              <a:t>Zones entourées : plus forte concentration d’arbres à mesurer</a:t>
            </a:r>
          </a:p>
          <a:p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r>
              <a:rPr lang="fr-FR" sz="1600" dirty="0">
                <a:solidFill>
                  <a:schemeClr val="lt1"/>
                </a:solidFill>
                <a:latin typeface="Rockwell"/>
              </a:rPr>
              <a:t>- Bois de Vincennes</a:t>
            </a:r>
          </a:p>
          <a:p>
            <a:r>
              <a:rPr lang="fr-FR" sz="1600" dirty="0">
                <a:solidFill>
                  <a:schemeClr val="lt1"/>
                </a:solidFill>
                <a:latin typeface="Rockwell"/>
              </a:rPr>
              <a:t>- Cimetière parisien de Pantin</a:t>
            </a:r>
          </a:p>
          <a:p>
            <a:r>
              <a:rPr lang="fr-FR" sz="1600" dirty="0">
                <a:solidFill>
                  <a:schemeClr val="lt1"/>
                </a:solidFill>
                <a:latin typeface="Rockwell"/>
              </a:rPr>
              <a:t>- Cimetière parisien de Bagneux</a:t>
            </a:r>
          </a:p>
          <a:p>
            <a:r>
              <a:rPr lang="fr-FR" sz="1600" dirty="0">
                <a:solidFill>
                  <a:schemeClr val="lt1"/>
                </a:solidFill>
                <a:latin typeface="Rockwell"/>
              </a:rPr>
              <a:t>- Cimetière parisien de Thiais (non visible ici)</a:t>
            </a:r>
          </a:p>
          <a:p>
            <a:r>
              <a:rPr lang="fr-FR" sz="1600" dirty="0">
                <a:solidFill>
                  <a:schemeClr val="lt1"/>
                </a:solidFill>
                <a:latin typeface="Rockwell"/>
              </a:rPr>
              <a:t>- …</a:t>
            </a:r>
          </a:p>
          <a:p>
            <a:endParaRPr lang="fr-FR" dirty="0"/>
          </a:p>
        </p:txBody>
      </p:sp>
      <p:pic>
        <p:nvPicPr>
          <p:cNvPr id="5" name="Espace réservé du contenu 12">
            <a:extLst>
              <a:ext uri="{FF2B5EF4-FFF2-40B4-BE49-F238E27FC236}">
                <a16:creationId xmlns:a16="http://schemas.microsoft.com/office/drawing/2014/main" id="{5585EB8B-BCFC-6C26-F2E4-CB4A43FC8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494" y="1004718"/>
            <a:ext cx="5361777" cy="3286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1E74E3B-E28F-FE1C-1D94-1291D4291C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291445"/>
            <a:ext cx="7744595" cy="2566555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D8443BA-CFA6-4497-44B2-BFF36642E7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t>14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>
          <a:extLst>
            <a:ext uri="{FF2B5EF4-FFF2-40B4-BE49-F238E27FC236}">
              <a16:creationId xmlns:a16="http://schemas.microsoft.com/office/drawing/2014/main" id="{D9B3BA04-A4C9-7C46-DF1E-CD7A96F63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 descr="061.jpg">
            <a:extLst>
              <a:ext uri="{FF2B5EF4-FFF2-40B4-BE49-F238E27FC236}">
                <a16:creationId xmlns:a16="http://schemas.microsoft.com/office/drawing/2014/main" id="{03B30AEF-6F77-C9D3-93FF-8A6662451D8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004.png">
            <a:extLst>
              <a:ext uri="{FF2B5EF4-FFF2-40B4-BE49-F238E27FC236}">
                <a16:creationId xmlns:a16="http://schemas.microsoft.com/office/drawing/2014/main" id="{E1EF5BCA-A001-0EE8-09A0-34B73C3D954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0782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>
            <a:extLst>
              <a:ext uri="{FF2B5EF4-FFF2-40B4-BE49-F238E27FC236}">
                <a16:creationId xmlns:a16="http://schemas.microsoft.com/office/drawing/2014/main" id="{BD892A04-3C10-1313-A8EA-70FF69228B9C}"/>
              </a:ext>
            </a:extLst>
          </p:cNvPr>
          <p:cNvSpPr/>
          <p:nvPr/>
        </p:nvSpPr>
        <p:spPr>
          <a:xfrm>
            <a:off x="3000364" y="1190731"/>
            <a:ext cx="642942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  <a:latin typeface="Rockwell"/>
              </a:rPr>
              <a:t>Solutions proposées</a:t>
            </a:r>
            <a:endParaRPr sz="2800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97" name="Google Shape;97;p14">
            <a:extLst>
              <a:ext uri="{FF2B5EF4-FFF2-40B4-BE49-F238E27FC236}">
                <a16:creationId xmlns:a16="http://schemas.microsoft.com/office/drawing/2014/main" id="{8A903E81-5002-3204-2886-9EA11231192A}"/>
              </a:ext>
            </a:extLst>
          </p:cNvPr>
          <p:cNvSpPr/>
          <p:nvPr/>
        </p:nvSpPr>
        <p:spPr>
          <a:xfrm>
            <a:off x="2928926" y="1000108"/>
            <a:ext cx="71438" cy="9286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>
            <a:extLst>
              <a:ext uri="{FF2B5EF4-FFF2-40B4-BE49-F238E27FC236}">
                <a16:creationId xmlns:a16="http://schemas.microsoft.com/office/drawing/2014/main" id="{AF7094D7-622C-BF6D-CA24-356E34147A32}"/>
              </a:ext>
            </a:extLst>
          </p:cNvPr>
          <p:cNvSpPr/>
          <p:nvPr/>
        </p:nvSpPr>
        <p:spPr>
          <a:xfrm>
            <a:off x="20782" y="2202874"/>
            <a:ext cx="4312227" cy="4561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57200">
              <a:buClr>
                <a:schemeClr val="bg1"/>
              </a:buClr>
              <a:buFont typeface="+mj-lt"/>
              <a:buAutoNum type="arabicPeriod" startAt="2"/>
            </a:pPr>
            <a:r>
              <a:rPr lang="fr-FR" sz="2000" u="sng" dirty="0">
                <a:solidFill>
                  <a:schemeClr val="bg1"/>
                </a:solidFill>
                <a:latin typeface="Rockwell"/>
              </a:rPr>
              <a:t>Localiser les arbres Adultes    et Matures qui demandent beaucoup d'entretien</a:t>
            </a:r>
          </a:p>
          <a:p>
            <a:pPr lvl="1">
              <a:buClr>
                <a:schemeClr val="bg1"/>
              </a:buClr>
            </a:pPr>
            <a:endParaRPr lang="fr-FR" sz="1800" dirty="0">
              <a:solidFill>
                <a:schemeClr val="lt1"/>
              </a:solidFill>
              <a:latin typeface="Rockwell"/>
            </a:endParaRPr>
          </a:p>
          <a:p>
            <a:pPr marL="0" indent="0">
              <a:buNone/>
            </a:pPr>
            <a:r>
              <a:rPr lang="fr-FR" sz="1800" dirty="0">
                <a:solidFill>
                  <a:schemeClr val="lt1"/>
                </a:solidFill>
                <a:latin typeface="Rockwell"/>
              </a:rPr>
              <a:t>Un arbre plus grand et plus vieux va demander plus d'entretien. </a:t>
            </a:r>
          </a:p>
          <a:p>
            <a:pPr marL="0" indent="0">
              <a:buNone/>
            </a:pPr>
            <a:endParaRPr lang="fr-FR" sz="1800" dirty="0">
              <a:solidFill>
                <a:schemeClr val="lt1"/>
              </a:solidFill>
              <a:latin typeface="Rockwell"/>
            </a:endParaRPr>
          </a:p>
          <a:p>
            <a:pPr marL="0" indent="0">
              <a:buNone/>
            </a:pPr>
            <a:r>
              <a:rPr lang="fr-FR" sz="1800" dirty="0">
                <a:solidFill>
                  <a:schemeClr val="lt1"/>
                </a:solidFill>
                <a:latin typeface="Rockwell"/>
              </a:rPr>
              <a:t>Les tournées devraient en priorité cibler ces 70551 arbres adultes et matures.</a:t>
            </a:r>
          </a:p>
          <a:p>
            <a:pPr marL="0" indent="0">
              <a:buNone/>
            </a:pPr>
            <a:endParaRPr lang="fr-FR" altLang="fr-FR" sz="1800" dirty="0">
              <a:solidFill>
                <a:schemeClr val="lt1"/>
              </a:solidFill>
              <a:latin typeface="Rockwell"/>
            </a:endParaRPr>
          </a:p>
          <a:p>
            <a:pPr marL="0" indent="0">
              <a:buNone/>
            </a:pPr>
            <a:r>
              <a:rPr lang="fr-FR" altLang="fr-FR" sz="1800" dirty="0">
                <a:solidFill>
                  <a:schemeClr val="lt1"/>
                </a:solidFill>
                <a:latin typeface="Rockwell"/>
              </a:rPr>
              <a:t>Les 3 concentrations les plus importantes sont entourées mais, plus largement, ces arbres sont dans Paris intramuros.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ckwell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D625C0A-A535-017B-6384-2DEA1BE188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3008" y="2221769"/>
            <a:ext cx="4831773" cy="4636231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C0EF168-59EE-9F81-5464-F50EA097EB9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6989618" y="6581919"/>
            <a:ext cx="21336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t>15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641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2" descr="06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2"/>
          <p:cNvSpPr/>
          <p:nvPr/>
        </p:nvSpPr>
        <p:spPr>
          <a:xfrm>
            <a:off x="841663" y="1132635"/>
            <a:ext cx="7377545" cy="4530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200" b="1" dirty="0">
                <a:solidFill>
                  <a:schemeClr val="lt1"/>
                </a:solidFill>
                <a:latin typeface="Rockwell"/>
              </a:rPr>
              <a:t>Merci pour votre attention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sz="7200" b="1" dirty="0">
              <a:solidFill>
                <a:schemeClr val="lt1"/>
              </a:solidFill>
              <a:latin typeface="Rockwell"/>
              <a:sym typeface="Rockwel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b="1" dirty="0">
                <a:solidFill>
                  <a:schemeClr val="lt1"/>
                </a:solidFill>
                <a:latin typeface="Rockwell"/>
                <a:sym typeface="Rockwell"/>
              </a:rPr>
              <a:t>Place aux questions !</a:t>
            </a:r>
            <a:endParaRPr sz="5400" b="1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 descr="06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00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/>
          <p:nvPr/>
        </p:nvSpPr>
        <p:spPr>
          <a:xfrm>
            <a:off x="3286116" y="1191268"/>
            <a:ext cx="642942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  <a:latin typeface="Rockwell"/>
              </a:rPr>
              <a:t>Contexte de l’analyse</a:t>
            </a:r>
            <a:endParaRPr sz="2800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2928926" y="1000108"/>
            <a:ext cx="71438" cy="9286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/>
          <p:nvPr/>
        </p:nvSpPr>
        <p:spPr>
          <a:xfrm>
            <a:off x="357158" y="2438694"/>
            <a:ext cx="8091544" cy="3743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just">
              <a:buNone/>
            </a:pPr>
            <a:r>
              <a:rPr lang="fr-FR" sz="2400" dirty="0">
                <a:solidFill>
                  <a:schemeClr val="lt1"/>
                </a:solidFill>
                <a:latin typeface="Rockwell"/>
              </a:rPr>
              <a:t>Nous avons décidé de participer à un challenge de Data Science proposé par la ville de Paris, dans le cadre de leur programme "Végétalisons la ville".</a:t>
            </a:r>
          </a:p>
          <a:p>
            <a:pPr marL="0" indent="0" algn="just">
              <a:buNone/>
            </a:pPr>
            <a:endParaRPr lang="fr-FR" sz="2400" dirty="0">
              <a:solidFill>
                <a:schemeClr val="lt1"/>
              </a:solidFill>
              <a:latin typeface="Rockwell"/>
            </a:endParaRPr>
          </a:p>
          <a:p>
            <a:pPr marL="0" indent="0" algn="just">
              <a:buNone/>
            </a:pPr>
            <a:r>
              <a:rPr lang="fr-FR" sz="2400" b="1" u="sng" dirty="0">
                <a:solidFill>
                  <a:schemeClr val="lt1"/>
                </a:solidFill>
                <a:latin typeface="Rockwell"/>
              </a:rPr>
              <a:t>Objectif </a:t>
            </a:r>
            <a:r>
              <a:rPr lang="fr-FR" sz="2400" dirty="0">
                <a:solidFill>
                  <a:schemeClr val="lt1"/>
                </a:solidFill>
                <a:latin typeface="Rockwell"/>
              </a:rPr>
              <a:t>: pouvoir optimiser les tournées d’entretien des arbres de la ville de Paris .</a:t>
            </a:r>
          </a:p>
          <a:p>
            <a:pPr marL="0" indent="0" algn="just">
              <a:buNone/>
            </a:pPr>
            <a:endParaRPr lang="fr-FR" sz="2400" dirty="0">
              <a:solidFill>
                <a:schemeClr val="lt1"/>
              </a:solidFill>
              <a:latin typeface="Rockwell"/>
            </a:endParaRPr>
          </a:p>
          <a:p>
            <a:pPr marL="0" indent="0" algn="just">
              <a:buNone/>
            </a:pPr>
            <a:r>
              <a:rPr lang="fr-FR" sz="2400" dirty="0">
                <a:solidFill>
                  <a:schemeClr val="lt1"/>
                </a:solidFill>
                <a:latin typeface="Rockwell"/>
              </a:rPr>
              <a:t>Dans ce challenge, nous réaliserons une analyse exploratoire avec un jeu de données portant sur les arbres de la ville de Paris.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ckwell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D854B31-4602-EE43-56D1-152D8967B4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pPr/>
              <a:t>2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>
          <a:extLst>
            <a:ext uri="{FF2B5EF4-FFF2-40B4-BE49-F238E27FC236}">
              <a16:creationId xmlns:a16="http://schemas.microsoft.com/office/drawing/2014/main" id="{3018C483-1733-6277-1E78-E8941DCEEA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 descr="061.jpg">
            <a:extLst>
              <a:ext uri="{FF2B5EF4-FFF2-40B4-BE49-F238E27FC236}">
                <a16:creationId xmlns:a16="http://schemas.microsoft.com/office/drawing/2014/main" id="{776D0BD0-A46F-4BAC-0C12-4498809F1BE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004.png">
            <a:extLst>
              <a:ext uri="{FF2B5EF4-FFF2-40B4-BE49-F238E27FC236}">
                <a16:creationId xmlns:a16="http://schemas.microsoft.com/office/drawing/2014/main" id="{B5462B40-8179-E211-EA5B-1BA5F28EE94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>
            <a:extLst>
              <a:ext uri="{FF2B5EF4-FFF2-40B4-BE49-F238E27FC236}">
                <a16:creationId xmlns:a16="http://schemas.microsoft.com/office/drawing/2014/main" id="{245FB67E-B8DE-4269-0BC4-409A67B6264C}"/>
              </a:ext>
            </a:extLst>
          </p:cNvPr>
          <p:cNvSpPr/>
          <p:nvPr/>
        </p:nvSpPr>
        <p:spPr>
          <a:xfrm>
            <a:off x="3286116" y="1191268"/>
            <a:ext cx="642942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  <a:latin typeface="Rockwell"/>
              </a:rPr>
              <a:t>Préparation</a:t>
            </a:r>
            <a:endParaRPr sz="2800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97" name="Google Shape;97;p14">
            <a:extLst>
              <a:ext uri="{FF2B5EF4-FFF2-40B4-BE49-F238E27FC236}">
                <a16:creationId xmlns:a16="http://schemas.microsoft.com/office/drawing/2014/main" id="{962595F7-27EC-60A2-1E44-B736664A9AF4}"/>
              </a:ext>
            </a:extLst>
          </p:cNvPr>
          <p:cNvSpPr/>
          <p:nvPr/>
        </p:nvSpPr>
        <p:spPr>
          <a:xfrm>
            <a:off x="2928926" y="1000108"/>
            <a:ext cx="71438" cy="9286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>
            <a:extLst>
              <a:ext uri="{FF2B5EF4-FFF2-40B4-BE49-F238E27FC236}">
                <a16:creationId xmlns:a16="http://schemas.microsoft.com/office/drawing/2014/main" id="{56C8E07C-B23C-235E-31B5-4A1FC55084AF}"/>
              </a:ext>
            </a:extLst>
          </p:cNvPr>
          <p:cNvSpPr/>
          <p:nvPr/>
        </p:nvSpPr>
        <p:spPr>
          <a:xfrm>
            <a:off x="357158" y="2474752"/>
            <a:ext cx="8091544" cy="3707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altLang="fr-FR" sz="2400" u="sng" dirty="0">
                <a:solidFill>
                  <a:schemeClr val="bg1"/>
                </a:solidFill>
                <a:latin typeface="Rockwell"/>
              </a:rPr>
              <a:t>Installation et importation des librairies à jour: </a:t>
            </a:r>
          </a:p>
          <a:p>
            <a:pPr algn="just">
              <a:buClr>
                <a:schemeClr val="bg1"/>
              </a:buClr>
            </a:pPr>
            <a:endParaRPr lang="fr-FR" altLang="fr-FR" sz="2000" u="sng" dirty="0">
              <a:solidFill>
                <a:schemeClr val="lt1"/>
              </a:solidFill>
              <a:latin typeface="Rockwell"/>
            </a:endParaRP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altLang="fr-FR" sz="2000" dirty="0" err="1">
                <a:solidFill>
                  <a:schemeClr val="lt1"/>
                </a:solidFill>
                <a:latin typeface="Rockwell"/>
              </a:rPr>
              <a:t>numpy</a:t>
            </a:r>
            <a:r>
              <a:rPr lang="fr-FR" altLang="fr-FR" sz="2000" dirty="0">
                <a:solidFill>
                  <a:schemeClr val="lt1"/>
                </a:solidFill>
                <a:latin typeface="Rockwell"/>
              </a:rPr>
              <a:t> (opération numérique)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altLang="fr-FR" sz="2000" dirty="0" err="1">
                <a:solidFill>
                  <a:schemeClr val="lt1"/>
                </a:solidFill>
                <a:latin typeface="Rockwell"/>
              </a:rPr>
              <a:t>skew</a:t>
            </a:r>
            <a:r>
              <a:rPr lang="fr-FR" altLang="fr-FR" sz="2000" dirty="0">
                <a:solidFill>
                  <a:schemeClr val="lt1"/>
                </a:solidFill>
                <a:latin typeface="Rockwell"/>
              </a:rPr>
              <a:t> , kurtosis depuis </a:t>
            </a:r>
            <a:r>
              <a:rPr lang="fr-FR" altLang="fr-FR" sz="2000" dirty="0" err="1">
                <a:solidFill>
                  <a:schemeClr val="lt1"/>
                </a:solidFill>
                <a:latin typeface="Rockwell"/>
              </a:rPr>
              <a:t>scipy.stats</a:t>
            </a:r>
            <a:r>
              <a:rPr lang="fr-FR" altLang="fr-FR" sz="2000" dirty="0">
                <a:solidFill>
                  <a:schemeClr val="lt1"/>
                </a:solidFill>
                <a:latin typeface="Rockwell"/>
              </a:rPr>
              <a:t>  (statistiques)</a:t>
            </a:r>
          </a:p>
          <a:p>
            <a:pPr marL="342900" lvl="7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altLang="fr-FR" sz="2000" dirty="0">
                <a:solidFill>
                  <a:schemeClr val="lt1"/>
                </a:solidFill>
                <a:latin typeface="Rockwell"/>
              </a:rPr>
              <a:t>pandas, </a:t>
            </a:r>
            <a:r>
              <a:rPr lang="fr-FR" altLang="fr-FR" sz="2000" dirty="0" err="1">
                <a:solidFill>
                  <a:schemeClr val="lt1"/>
                </a:solidFill>
                <a:latin typeface="Rockwell"/>
              </a:rPr>
              <a:t>seaborn</a:t>
            </a:r>
            <a:r>
              <a:rPr lang="fr-FR" altLang="fr-FR" sz="2000" dirty="0">
                <a:solidFill>
                  <a:schemeClr val="lt1"/>
                </a:solidFill>
                <a:latin typeface="Rockwell"/>
              </a:rPr>
              <a:t>, </a:t>
            </a:r>
            <a:r>
              <a:rPr lang="fr-FR" altLang="fr-FR" sz="2000" dirty="0" err="1">
                <a:solidFill>
                  <a:schemeClr val="lt1"/>
                </a:solidFill>
                <a:latin typeface="Rockwell"/>
              </a:rPr>
              <a:t>matplotlib.pyplot</a:t>
            </a:r>
            <a:r>
              <a:rPr lang="fr-FR" altLang="fr-FR" sz="2000" dirty="0">
                <a:solidFill>
                  <a:schemeClr val="lt1"/>
                </a:solidFill>
                <a:latin typeface="Rockwell"/>
              </a:rPr>
              <a:t> (data visualisation)</a:t>
            </a:r>
          </a:p>
          <a:p>
            <a:pPr marL="342900" lvl="7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altLang="fr-FR" sz="2000" dirty="0" err="1">
                <a:solidFill>
                  <a:schemeClr val="lt1"/>
                </a:solidFill>
                <a:latin typeface="Rockwell"/>
              </a:rPr>
              <a:t>pyarrow</a:t>
            </a:r>
            <a:endParaRPr lang="fr-FR" altLang="fr-FR" sz="2000" dirty="0">
              <a:solidFill>
                <a:schemeClr val="lt1"/>
              </a:solidFill>
              <a:latin typeface="Rockwell"/>
            </a:endParaRPr>
          </a:p>
          <a:p>
            <a:pPr marL="342900" lvl="1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2000" dirty="0" err="1">
                <a:solidFill>
                  <a:schemeClr val="lt1"/>
                </a:solidFill>
                <a:latin typeface="Rockwell"/>
              </a:rPr>
              <a:t>Folium</a:t>
            </a:r>
            <a:endParaRPr lang="fr-FR" sz="2000" dirty="0">
              <a:solidFill>
                <a:schemeClr val="lt1"/>
              </a:solidFill>
              <a:latin typeface="Rockwell"/>
            </a:endParaRPr>
          </a:p>
          <a:p>
            <a:pPr marL="342900" lvl="1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2000" dirty="0" err="1">
                <a:solidFill>
                  <a:schemeClr val="lt1"/>
                </a:solidFill>
                <a:latin typeface="Rockwell"/>
              </a:rPr>
              <a:t>FastMarkerCluster</a:t>
            </a:r>
            <a:r>
              <a:rPr lang="fr-FR" sz="2000" dirty="0">
                <a:solidFill>
                  <a:schemeClr val="lt1"/>
                </a:solidFill>
                <a:latin typeface="Rockwell"/>
              </a:rPr>
              <a:t> depuis </a:t>
            </a:r>
            <a:r>
              <a:rPr lang="fr-FR" sz="2000" dirty="0" err="1">
                <a:solidFill>
                  <a:schemeClr val="lt1"/>
                </a:solidFill>
                <a:latin typeface="Rockwell"/>
              </a:rPr>
              <a:t>folium.plugins</a:t>
            </a:r>
            <a:r>
              <a:rPr lang="fr-FR" sz="2000" dirty="0">
                <a:solidFill>
                  <a:schemeClr val="lt1"/>
                </a:solidFill>
                <a:latin typeface="Rockwell"/>
              </a:rPr>
              <a:t>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ckwell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0CED8A6-1655-152E-8A8C-CB6460FB7E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pPr lvl="0"/>
              <a:t>3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795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4" descr="06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4" descr="00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782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4"/>
          <p:cNvSpPr/>
          <p:nvPr/>
        </p:nvSpPr>
        <p:spPr>
          <a:xfrm>
            <a:off x="2928926" y="1000108"/>
            <a:ext cx="71438" cy="9286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4"/>
          <p:cNvSpPr/>
          <p:nvPr/>
        </p:nvSpPr>
        <p:spPr>
          <a:xfrm>
            <a:off x="3214678" y="922390"/>
            <a:ext cx="5000660" cy="882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  <a:latin typeface="Rockwell"/>
              </a:rPr>
              <a:t>Données brutes du fichier </a:t>
            </a:r>
            <a:r>
              <a:rPr lang="fr-FR" altLang="fr-FR" sz="2800" dirty="0">
                <a:solidFill>
                  <a:schemeClr val="lt1"/>
                </a:solidFill>
                <a:latin typeface="Rockwell"/>
              </a:rPr>
              <a:t>p2-arbres-fr.csv</a:t>
            </a:r>
            <a:endParaRPr sz="2800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201" name="Google Shape;201;p24"/>
          <p:cNvSpPr/>
          <p:nvPr/>
        </p:nvSpPr>
        <p:spPr>
          <a:xfrm>
            <a:off x="419071" y="2184827"/>
            <a:ext cx="830585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fr-FR" sz="2000" dirty="0">
                <a:solidFill>
                  <a:schemeClr val="lt1"/>
                </a:solidFill>
                <a:latin typeface="Rockwell"/>
              </a:rPr>
              <a:t>Les données sont réparties en </a:t>
            </a:r>
            <a:r>
              <a:rPr lang="fr-FR" altLang="fr-FR" sz="2000" dirty="0">
                <a:solidFill>
                  <a:schemeClr val="lt1"/>
                </a:solidFill>
                <a:latin typeface="Rockwell"/>
              </a:rPr>
              <a:t>200137</a:t>
            </a:r>
            <a:r>
              <a:rPr lang="fr-FR" sz="2000" dirty="0">
                <a:solidFill>
                  <a:schemeClr val="lt1"/>
                </a:solidFill>
                <a:latin typeface="Rockwell"/>
              </a:rPr>
              <a:t> lignes et 18 colonnes :</a:t>
            </a:r>
          </a:p>
        </p:txBody>
      </p:sp>
      <p:sp>
        <p:nvSpPr>
          <p:cNvPr id="202" name="Google Shape;202;p24"/>
          <p:cNvSpPr/>
          <p:nvPr/>
        </p:nvSpPr>
        <p:spPr>
          <a:xfrm>
            <a:off x="642910" y="3065318"/>
            <a:ext cx="4043390" cy="3605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>
                <a:solidFill>
                  <a:schemeClr val="lt1"/>
                </a:solidFill>
                <a:latin typeface="Rockwell"/>
              </a:rPr>
              <a:t>id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 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numéro d'identification de l'arbre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 err="1">
                <a:solidFill>
                  <a:schemeClr val="lt1"/>
                </a:solidFill>
                <a:latin typeface="Rockwell"/>
              </a:rPr>
              <a:t>type_emplacement</a:t>
            </a:r>
            <a:r>
              <a:rPr lang="fr-FR" b="1" dirty="0">
                <a:solidFill>
                  <a:schemeClr val="lt1"/>
                </a:solidFill>
                <a:latin typeface="Rockwell"/>
              </a:rPr>
              <a:t> 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type d'emplacement dans lequel l'arbre est situé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 err="1">
                <a:solidFill>
                  <a:schemeClr val="lt1"/>
                </a:solidFill>
                <a:latin typeface="Rockwell"/>
              </a:rPr>
              <a:t>domanialite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 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type de lieu dans lequel l'arbre est situé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>
                <a:solidFill>
                  <a:schemeClr val="lt1"/>
                </a:solidFill>
                <a:latin typeface="Rockwell"/>
              </a:rPr>
              <a:t>arrondissement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 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arrondissement de Paris dans lequel l'arbre est situé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 err="1">
                <a:solidFill>
                  <a:schemeClr val="lt1"/>
                </a:solidFill>
                <a:latin typeface="Rockwell"/>
              </a:rPr>
              <a:t>complement_addresse</a:t>
            </a:r>
            <a:r>
              <a:rPr lang="fr-FR" b="1" dirty="0">
                <a:solidFill>
                  <a:schemeClr val="lt1"/>
                </a:solidFill>
                <a:latin typeface="Rockwell"/>
              </a:rPr>
              <a:t> 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complément d'adresse du lieu de l'arbre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 err="1">
                <a:solidFill>
                  <a:schemeClr val="lt1"/>
                </a:solidFill>
                <a:latin typeface="Rockwell"/>
              </a:rPr>
              <a:t>numero</a:t>
            </a:r>
            <a:r>
              <a:rPr lang="fr-FR" b="1" dirty="0">
                <a:solidFill>
                  <a:schemeClr val="lt1"/>
                </a:solidFill>
                <a:latin typeface="Rockwell"/>
              </a:rPr>
              <a:t> 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numéro de l'adresse de la localisation de l'arbre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>
                <a:solidFill>
                  <a:schemeClr val="lt1"/>
                </a:solidFill>
                <a:latin typeface="Rockwell"/>
              </a:rPr>
              <a:t>lieu 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adresse de la localisation de l'arbre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 err="1">
                <a:solidFill>
                  <a:schemeClr val="lt1"/>
                </a:solidFill>
                <a:latin typeface="Rockwell"/>
              </a:rPr>
              <a:t>id_emplacement</a:t>
            </a:r>
            <a:r>
              <a:rPr lang="fr-FR" b="1" dirty="0">
                <a:solidFill>
                  <a:schemeClr val="lt1"/>
                </a:solidFill>
                <a:latin typeface="Rockwell"/>
              </a:rPr>
              <a:t> 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numéro d'identification de l'emplacement de l'arbre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 err="1">
                <a:solidFill>
                  <a:schemeClr val="lt1"/>
                </a:solidFill>
                <a:latin typeface="Rockwell"/>
              </a:rPr>
              <a:t>libelle_francais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 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nom commun de l'espèce de l'arbre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>
                <a:solidFill>
                  <a:schemeClr val="lt1"/>
                </a:solidFill>
                <a:latin typeface="Rockwell"/>
                <a:sym typeface="Rockwell"/>
              </a:rPr>
            </a:br>
            <a:endParaRPr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203" name="Google Shape;203;p24"/>
          <p:cNvSpPr/>
          <p:nvPr/>
        </p:nvSpPr>
        <p:spPr>
          <a:xfrm>
            <a:off x="500034" y="3179516"/>
            <a:ext cx="45719" cy="32940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04" name="Google Shape;204;p24"/>
          <p:cNvSpPr/>
          <p:nvPr/>
        </p:nvSpPr>
        <p:spPr>
          <a:xfrm>
            <a:off x="5029202" y="3065317"/>
            <a:ext cx="3902823" cy="3480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>
                <a:solidFill>
                  <a:schemeClr val="lt1"/>
                </a:solidFill>
                <a:latin typeface="Rockwell"/>
              </a:rPr>
              <a:t>genre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 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genre de l'arbre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 err="1">
                <a:solidFill>
                  <a:schemeClr val="lt1"/>
                </a:solidFill>
                <a:latin typeface="Rockwell"/>
              </a:rPr>
              <a:t>espece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 : 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espèce de l'arbre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 err="1">
                <a:solidFill>
                  <a:schemeClr val="lt1"/>
                </a:solidFill>
                <a:latin typeface="Rockwell"/>
              </a:rPr>
              <a:t>variete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 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variété de l'arbre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 err="1">
                <a:solidFill>
                  <a:schemeClr val="lt1"/>
                </a:solidFill>
                <a:latin typeface="Rockwell"/>
              </a:rPr>
              <a:t>circonference_cm</a:t>
            </a:r>
            <a:r>
              <a:rPr lang="fr-FR" b="1" dirty="0">
                <a:solidFill>
                  <a:schemeClr val="lt1"/>
                </a:solidFill>
                <a:latin typeface="Rockwell"/>
              </a:rPr>
              <a:t> 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circonférence en centimètres de l'arbre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 err="1">
                <a:solidFill>
                  <a:schemeClr val="lt1"/>
                </a:solidFill>
                <a:latin typeface="Rockwell"/>
              </a:rPr>
              <a:t>hauteur_m</a:t>
            </a:r>
            <a:r>
              <a:rPr lang="fr-FR" b="1" dirty="0">
                <a:solidFill>
                  <a:schemeClr val="lt1"/>
                </a:solidFill>
                <a:latin typeface="Rockwell"/>
              </a:rPr>
              <a:t> 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taille en mètres de l'arbre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 err="1">
                <a:solidFill>
                  <a:schemeClr val="lt1"/>
                </a:solidFill>
                <a:latin typeface="Rockwell"/>
              </a:rPr>
              <a:t>stade_developpement</a:t>
            </a:r>
            <a:r>
              <a:rPr lang="fr-FR" b="1" dirty="0">
                <a:solidFill>
                  <a:schemeClr val="lt1"/>
                </a:solidFill>
                <a:latin typeface="Rockwell"/>
              </a:rPr>
              <a:t> 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stade de développement de l'arbre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>
                <a:solidFill>
                  <a:schemeClr val="lt1"/>
                </a:solidFill>
                <a:latin typeface="Rockwell"/>
              </a:rPr>
              <a:t>remarquable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 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si l'arbre est classifié comme "remarquable" ou non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>
                <a:solidFill>
                  <a:schemeClr val="lt1"/>
                </a:solidFill>
                <a:latin typeface="Rockwell"/>
              </a:rPr>
              <a:t>geo_point_2d_a 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latitude de la position de l'arbre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b="1" dirty="0">
                <a:solidFill>
                  <a:schemeClr val="lt1"/>
                </a:solidFill>
                <a:latin typeface="Rockwell"/>
              </a:rPr>
              <a:t>geo_point_2d_b </a:t>
            </a:r>
            <a:r>
              <a:rPr lang="fr-FR" dirty="0">
                <a:solidFill>
                  <a:schemeClr val="lt1"/>
                </a:solidFill>
                <a:latin typeface="Rockwell"/>
              </a:rPr>
              <a:t>: </a:t>
            </a:r>
            <a:r>
              <a:rPr lang="fr-FR" i="1" dirty="0">
                <a:solidFill>
                  <a:schemeClr val="lt1"/>
                </a:solidFill>
                <a:latin typeface="Rockwell"/>
              </a:rPr>
              <a:t>longitude de la position de l'arbre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050" dirty="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</a:br>
            <a:endParaRPr sz="1050" dirty="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" name="Google Shape;203;p24">
            <a:extLst>
              <a:ext uri="{FF2B5EF4-FFF2-40B4-BE49-F238E27FC236}">
                <a16:creationId xmlns:a16="http://schemas.microsoft.com/office/drawing/2014/main" id="{56C389CA-5945-FBF0-8CC2-501A8A6829AB}"/>
              </a:ext>
            </a:extLst>
          </p:cNvPr>
          <p:cNvSpPr/>
          <p:nvPr/>
        </p:nvSpPr>
        <p:spPr>
          <a:xfrm>
            <a:off x="4834892" y="3179516"/>
            <a:ext cx="45719" cy="32940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DB3E34C-1D32-FE91-11CC-18B3E6C8A9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pPr/>
              <a:t>4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>
          <a:extLst>
            <a:ext uri="{FF2B5EF4-FFF2-40B4-BE49-F238E27FC236}">
              <a16:creationId xmlns:a16="http://schemas.microsoft.com/office/drawing/2014/main" id="{954732F2-963F-9A19-FAD2-05DED692B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 descr="061.jpg">
            <a:extLst>
              <a:ext uri="{FF2B5EF4-FFF2-40B4-BE49-F238E27FC236}">
                <a16:creationId xmlns:a16="http://schemas.microsoft.com/office/drawing/2014/main" id="{CC4773AC-DFC0-CAA2-8721-D433CCFB028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004.png">
            <a:extLst>
              <a:ext uri="{FF2B5EF4-FFF2-40B4-BE49-F238E27FC236}">
                <a16:creationId xmlns:a16="http://schemas.microsoft.com/office/drawing/2014/main" id="{006F975E-120A-CF5E-E933-66FC8CF8C60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>
            <a:extLst>
              <a:ext uri="{FF2B5EF4-FFF2-40B4-BE49-F238E27FC236}">
                <a16:creationId xmlns:a16="http://schemas.microsoft.com/office/drawing/2014/main" id="{74706A0F-C615-DE82-C9BB-C5D952C88A65}"/>
              </a:ext>
            </a:extLst>
          </p:cNvPr>
          <p:cNvSpPr/>
          <p:nvPr/>
        </p:nvSpPr>
        <p:spPr>
          <a:xfrm>
            <a:off x="3286116" y="1191268"/>
            <a:ext cx="642942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  <a:latin typeface="Rockwell"/>
              </a:rPr>
              <a:t>Exploration des données</a:t>
            </a:r>
            <a:endParaRPr sz="2800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97" name="Google Shape;97;p14">
            <a:extLst>
              <a:ext uri="{FF2B5EF4-FFF2-40B4-BE49-F238E27FC236}">
                <a16:creationId xmlns:a16="http://schemas.microsoft.com/office/drawing/2014/main" id="{8816FC4A-947A-A1DA-87EE-97200451066F}"/>
              </a:ext>
            </a:extLst>
          </p:cNvPr>
          <p:cNvSpPr/>
          <p:nvPr/>
        </p:nvSpPr>
        <p:spPr>
          <a:xfrm>
            <a:off x="2928926" y="1000108"/>
            <a:ext cx="71438" cy="9286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>
            <a:extLst>
              <a:ext uri="{FF2B5EF4-FFF2-40B4-BE49-F238E27FC236}">
                <a16:creationId xmlns:a16="http://schemas.microsoft.com/office/drawing/2014/main" id="{B04A17A8-406A-C37E-C56E-370D846FD02E}"/>
              </a:ext>
            </a:extLst>
          </p:cNvPr>
          <p:cNvSpPr/>
          <p:nvPr/>
        </p:nvSpPr>
        <p:spPr>
          <a:xfrm>
            <a:off x="357158" y="2130136"/>
            <a:ext cx="8091544" cy="4634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altLang="fr-FR" sz="1800" u="sng" dirty="0">
                <a:solidFill>
                  <a:schemeClr val="bg1"/>
                </a:solidFill>
                <a:latin typeface="Rockwell"/>
              </a:rPr>
              <a:t>Type des données : 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altLang="fr-FR" sz="2000" u="sng" dirty="0">
              <a:solidFill>
                <a:schemeClr val="bg1"/>
              </a:solidFill>
              <a:latin typeface="Rockwell"/>
            </a:endParaRPr>
          </a:p>
          <a:p>
            <a:pPr marL="0" indent="0" algn="just">
              <a:buNone/>
            </a:pPr>
            <a:r>
              <a:rPr lang="fr-FR" altLang="fr-FR" sz="1600" dirty="0" err="1">
                <a:solidFill>
                  <a:schemeClr val="lt1"/>
                </a:solidFill>
                <a:latin typeface="Rockwell"/>
              </a:rPr>
              <a:t>cast</a:t>
            </a:r>
            <a:r>
              <a:rPr lang="fr-FR" altLang="fr-FR" sz="1600" dirty="0">
                <a:solidFill>
                  <a:schemeClr val="lt1"/>
                </a:solidFill>
                <a:latin typeface="Rockwell"/>
              </a:rPr>
              <a:t> en « </a:t>
            </a:r>
            <a:r>
              <a:rPr lang="fr-FR" altLang="fr-FR" sz="1600" dirty="0" err="1">
                <a:solidFill>
                  <a:schemeClr val="lt1"/>
                </a:solidFill>
                <a:latin typeface="Rockwell"/>
              </a:rPr>
              <a:t>object</a:t>
            </a:r>
            <a:r>
              <a:rPr lang="fr-FR" altLang="fr-FR" sz="1600" dirty="0">
                <a:solidFill>
                  <a:schemeClr val="lt1"/>
                </a:solidFill>
                <a:latin typeface="Rockwell"/>
              </a:rPr>
              <a:t> » des données qui ne nécessiteront pas d’opérations mathématiques, c’est-à-dire les colonnes « id », « </a:t>
            </a:r>
            <a:r>
              <a:rPr lang="fr-FR" altLang="fr-FR" sz="1600" dirty="0" err="1">
                <a:solidFill>
                  <a:schemeClr val="lt1"/>
                </a:solidFill>
                <a:latin typeface="Rockwell"/>
              </a:rPr>
              <a:t>numero</a:t>
            </a:r>
            <a:r>
              <a:rPr lang="fr-FR" altLang="fr-FR" sz="1600" dirty="0">
                <a:solidFill>
                  <a:schemeClr val="lt1"/>
                </a:solidFill>
                <a:latin typeface="Rockwell"/>
              </a:rPr>
              <a:t> » et « remarquable ».</a:t>
            </a:r>
          </a:p>
          <a:p>
            <a:pPr marL="0" indent="0" algn="just">
              <a:buNone/>
            </a:pPr>
            <a:endParaRPr lang="fr-FR" altLang="fr-FR" sz="1600" dirty="0">
              <a:solidFill>
                <a:schemeClr val="lt1"/>
              </a:solidFill>
              <a:latin typeface="Rockwell"/>
            </a:endParaRPr>
          </a:p>
          <a:p>
            <a:pPr marL="0" indent="0" algn="just">
              <a:buNone/>
            </a:pPr>
            <a:endParaRPr lang="fr-FR" altLang="fr-FR" sz="2000" dirty="0">
              <a:solidFill>
                <a:schemeClr val="lt1"/>
              </a:solidFill>
              <a:latin typeface="Rockwell"/>
            </a:endParaRPr>
          </a:p>
          <a:p>
            <a:pPr marL="0" indent="0" algn="just">
              <a:buNone/>
            </a:pPr>
            <a:endParaRPr lang="fr-FR" altLang="fr-FR" sz="2000" dirty="0">
              <a:solidFill>
                <a:schemeClr val="lt1"/>
              </a:solidFill>
              <a:latin typeface="Rockwell"/>
            </a:endParaRPr>
          </a:p>
          <a:p>
            <a:pPr marL="0" indent="0" algn="just">
              <a:buNone/>
            </a:pPr>
            <a:endParaRPr lang="fr-FR" altLang="fr-FR" sz="2000" dirty="0">
              <a:solidFill>
                <a:schemeClr val="lt1"/>
              </a:solidFill>
              <a:latin typeface="Rockwell"/>
            </a:endParaRPr>
          </a:p>
          <a:p>
            <a:pPr marL="0" indent="0" algn="just">
              <a:buNone/>
            </a:pPr>
            <a:endParaRPr lang="fr-FR" altLang="fr-FR" sz="2000" dirty="0">
              <a:solidFill>
                <a:schemeClr val="lt1"/>
              </a:solidFill>
              <a:latin typeface="Rockwell"/>
            </a:endParaRPr>
          </a:p>
          <a:p>
            <a:pPr marL="0" indent="0" algn="just">
              <a:buNone/>
            </a:pPr>
            <a:endParaRPr lang="fr-FR" altLang="fr-FR" sz="2000" dirty="0">
              <a:solidFill>
                <a:schemeClr val="lt1"/>
              </a:solidFill>
              <a:latin typeface="Rockwell"/>
            </a:endParaRPr>
          </a:p>
          <a:p>
            <a:pPr marL="0" indent="0" algn="just">
              <a:buNone/>
            </a:pPr>
            <a:endParaRPr lang="fr-FR" altLang="fr-FR" sz="2000" dirty="0">
              <a:solidFill>
                <a:schemeClr val="lt1"/>
              </a:solidFill>
              <a:latin typeface="Rockwell"/>
            </a:endParaRPr>
          </a:p>
          <a:p>
            <a:pPr marL="0" indent="0" algn="just">
              <a:buNone/>
            </a:pPr>
            <a:endParaRPr lang="fr-FR" altLang="fr-FR" sz="2000" dirty="0">
              <a:solidFill>
                <a:schemeClr val="lt1"/>
              </a:solidFill>
              <a:latin typeface="Rockwell"/>
            </a:endParaRP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altLang="fr-FR" sz="1800" u="sng" dirty="0">
                <a:solidFill>
                  <a:schemeClr val="bg1"/>
                </a:solidFill>
                <a:latin typeface="Rockwell"/>
              </a:rPr>
              <a:t>Duplicatas :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altLang="fr-FR" sz="2000" u="sng" dirty="0">
              <a:solidFill>
                <a:schemeClr val="bg1"/>
              </a:solidFill>
              <a:latin typeface="Rockwell"/>
            </a:endParaRPr>
          </a:p>
          <a:p>
            <a:pPr marL="0" indent="0" algn="just">
              <a:buNone/>
            </a:pPr>
            <a:r>
              <a:rPr lang="fr-FR" altLang="fr-FR" sz="1600" dirty="0">
                <a:solidFill>
                  <a:schemeClr val="lt1"/>
                </a:solidFill>
                <a:latin typeface="Rockwell"/>
              </a:rPr>
              <a:t>Aucun identifiant d’arbre (« id ») dupliqué. </a:t>
            </a:r>
            <a:r>
              <a:rPr lang="fr-FR" sz="1600" dirty="0">
                <a:solidFill>
                  <a:schemeClr val="lt1"/>
                </a:solidFill>
                <a:latin typeface="Rockwell"/>
              </a:rPr>
              <a:t>Les 200137 arbres sont donc bien uniques.</a:t>
            </a:r>
            <a:endParaRPr lang="fr-FR" altLang="fr-FR" sz="1600" dirty="0">
              <a:solidFill>
                <a:schemeClr val="lt1"/>
              </a:solidFill>
              <a:latin typeface="Rockwel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ckwell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862F87CB-4711-1850-8DC8-6EC80C8B7F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1001" y="3251036"/>
            <a:ext cx="1741534" cy="2543192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BAE0F822-3A71-B163-D1CA-A3A1DC3E7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1019" y="3251036"/>
            <a:ext cx="1720801" cy="2543192"/>
          </a:xfrm>
          <a:prstGeom prst="rect">
            <a:avLst/>
          </a:prstGeom>
        </p:spPr>
      </p:pic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5130B1A9-C5CC-475D-3C9A-9198270D9F75}"/>
              </a:ext>
            </a:extLst>
          </p:cNvPr>
          <p:cNvCxnSpPr>
            <a:cxnSpLocks/>
          </p:cNvCxnSpPr>
          <p:nvPr/>
        </p:nvCxnSpPr>
        <p:spPr>
          <a:xfrm>
            <a:off x="4657145" y="4391729"/>
            <a:ext cx="106388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22E616F-DE34-EA06-5195-21540984D3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pPr lvl="0"/>
              <a:t>5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7135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>
          <a:extLst>
            <a:ext uri="{FF2B5EF4-FFF2-40B4-BE49-F238E27FC236}">
              <a16:creationId xmlns:a16="http://schemas.microsoft.com/office/drawing/2014/main" id="{C7B6C692-DEAF-E7D5-CEA5-6906307393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 descr="061.jpg">
            <a:extLst>
              <a:ext uri="{FF2B5EF4-FFF2-40B4-BE49-F238E27FC236}">
                <a16:creationId xmlns:a16="http://schemas.microsoft.com/office/drawing/2014/main" id="{FAE4D425-298A-3FD7-7B22-198CAC69A79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004.png">
            <a:extLst>
              <a:ext uri="{FF2B5EF4-FFF2-40B4-BE49-F238E27FC236}">
                <a16:creationId xmlns:a16="http://schemas.microsoft.com/office/drawing/2014/main" id="{2FD522A6-B744-8622-BE6D-83BB55D312E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>
            <a:extLst>
              <a:ext uri="{FF2B5EF4-FFF2-40B4-BE49-F238E27FC236}">
                <a16:creationId xmlns:a16="http://schemas.microsoft.com/office/drawing/2014/main" id="{2F2781D3-B5EB-B294-013A-86E94FC7BAA5}"/>
              </a:ext>
            </a:extLst>
          </p:cNvPr>
          <p:cNvSpPr/>
          <p:nvPr/>
        </p:nvSpPr>
        <p:spPr>
          <a:xfrm>
            <a:off x="3000364" y="1190731"/>
            <a:ext cx="642942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  <a:latin typeface="Rockwell"/>
              </a:rPr>
              <a:t>Exploration des données</a:t>
            </a:r>
            <a:endParaRPr sz="2800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97" name="Google Shape;97;p14">
            <a:extLst>
              <a:ext uri="{FF2B5EF4-FFF2-40B4-BE49-F238E27FC236}">
                <a16:creationId xmlns:a16="http://schemas.microsoft.com/office/drawing/2014/main" id="{09DB0A4F-7D92-49F7-BC26-0390EC336983}"/>
              </a:ext>
            </a:extLst>
          </p:cNvPr>
          <p:cNvSpPr/>
          <p:nvPr/>
        </p:nvSpPr>
        <p:spPr>
          <a:xfrm>
            <a:off x="2928926" y="1000108"/>
            <a:ext cx="71438" cy="9286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>
            <a:extLst>
              <a:ext uri="{FF2B5EF4-FFF2-40B4-BE49-F238E27FC236}">
                <a16:creationId xmlns:a16="http://schemas.microsoft.com/office/drawing/2014/main" id="{2916781E-B6A6-B2A5-B22E-7AA6603E7E0B}"/>
              </a:ext>
            </a:extLst>
          </p:cNvPr>
          <p:cNvSpPr/>
          <p:nvPr/>
        </p:nvSpPr>
        <p:spPr>
          <a:xfrm>
            <a:off x="357158" y="2119426"/>
            <a:ext cx="8091544" cy="4645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altLang="fr-FR" sz="1800" u="sng" dirty="0">
                <a:solidFill>
                  <a:schemeClr val="bg1"/>
                </a:solidFill>
                <a:latin typeface="Rockwell"/>
              </a:rPr>
              <a:t>Valeurs manquantes :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altLang="fr-FR" sz="2000" u="sng" dirty="0">
              <a:solidFill>
                <a:schemeClr val="bg1"/>
              </a:solidFill>
              <a:latin typeface="Rockwell"/>
            </a:endParaRPr>
          </a:p>
          <a:p>
            <a:pPr marL="342900" lvl="1" indent="-34290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"</a:t>
            </a:r>
            <a:r>
              <a:rPr lang="fr-FR" sz="1600" dirty="0" err="1">
                <a:solidFill>
                  <a:schemeClr val="lt1"/>
                </a:solidFill>
                <a:latin typeface="Rockwell"/>
              </a:rPr>
              <a:t>numero</a:t>
            </a:r>
            <a:r>
              <a:rPr lang="fr-FR" sz="1600" dirty="0">
                <a:solidFill>
                  <a:schemeClr val="lt1"/>
                </a:solidFill>
                <a:latin typeface="Rockwell"/>
              </a:rPr>
              <a:t>" : jamais renseignée</a:t>
            </a:r>
          </a:p>
          <a:p>
            <a:pPr marL="342900" lvl="1" indent="-34290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"</a:t>
            </a:r>
            <a:r>
              <a:rPr lang="fr-FR" sz="1600" dirty="0" err="1">
                <a:solidFill>
                  <a:schemeClr val="lt1"/>
                </a:solidFill>
                <a:latin typeface="Rockwell"/>
              </a:rPr>
              <a:t>complement_addresse</a:t>
            </a:r>
            <a:r>
              <a:rPr lang="fr-FR" sz="1600" dirty="0">
                <a:solidFill>
                  <a:schemeClr val="lt1"/>
                </a:solidFill>
                <a:latin typeface="Rockwell"/>
              </a:rPr>
              <a:t>" et "</a:t>
            </a:r>
            <a:r>
              <a:rPr lang="fr-FR" sz="1600" dirty="0" err="1">
                <a:solidFill>
                  <a:schemeClr val="lt1"/>
                </a:solidFill>
                <a:latin typeface="Rockwell"/>
              </a:rPr>
              <a:t>variete</a:t>
            </a:r>
            <a:r>
              <a:rPr lang="fr-FR" sz="1600" dirty="0">
                <a:solidFill>
                  <a:schemeClr val="lt1"/>
                </a:solidFill>
                <a:latin typeface="Rockwell"/>
              </a:rPr>
              <a:t>" : &gt;80% de valeurs manquantes</a:t>
            </a:r>
          </a:p>
          <a:p>
            <a:pPr marL="457200" lvl="1" indent="0" algn="just">
              <a:buNone/>
            </a:pPr>
            <a:endParaRPr lang="fr-FR" altLang="fr-FR" sz="2000" dirty="0"/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altLang="fr-FR" sz="1800" u="sng" dirty="0">
                <a:solidFill>
                  <a:schemeClr val="bg1"/>
                </a:solidFill>
                <a:latin typeface="Rockwell"/>
              </a:rPr>
              <a:t>Variables qualitatives: 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altLang="fr-FR" sz="2000" u="sng" dirty="0">
              <a:solidFill>
                <a:schemeClr val="bg1"/>
              </a:solidFill>
              <a:latin typeface="Rockwell"/>
            </a:endParaRPr>
          </a:p>
          <a:p>
            <a:pPr marL="342900" lvl="1" indent="-34290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"</a:t>
            </a:r>
            <a:r>
              <a:rPr lang="fr-FR" sz="1600" dirty="0" err="1">
                <a:solidFill>
                  <a:schemeClr val="lt1"/>
                </a:solidFill>
                <a:latin typeface="Rockwell"/>
              </a:rPr>
              <a:t>type_emplacement</a:t>
            </a:r>
            <a:r>
              <a:rPr lang="fr-FR" sz="1600" dirty="0">
                <a:solidFill>
                  <a:schemeClr val="lt1"/>
                </a:solidFill>
                <a:latin typeface="Rockwell"/>
              </a:rPr>
              <a:t>" : une unique valeur.</a:t>
            </a:r>
          </a:p>
          <a:p>
            <a:pPr marL="342900" lvl="1" indent="-34290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"</a:t>
            </a:r>
            <a:r>
              <a:rPr lang="fr-FR" sz="1600" dirty="0" err="1">
                <a:solidFill>
                  <a:schemeClr val="lt1"/>
                </a:solidFill>
                <a:latin typeface="Rockwell"/>
              </a:rPr>
              <a:t>domanialite</a:t>
            </a:r>
            <a:r>
              <a:rPr lang="fr-FR" sz="1600" dirty="0">
                <a:solidFill>
                  <a:schemeClr val="lt1"/>
                </a:solidFill>
                <a:latin typeface="Rockwell"/>
              </a:rPr>
              <a:t>", "arrondissement", "</a:t>
            </a:r>
            <a:r>
              <a:rPr lang="fr-FR" sz="1600" dirty="0" err="1">
                <a:solidFill>
                  <a:schemeClr val="lt1"/>
                </a:solidFill>
                <a:latin typeface="Rockwell"/>
              </a:rPr>
              <a:t>stade_developpement</a:t>
            </a:r>
            <a:r>
              <a:rPr lang="fr-FR" sz="1600" dirty="0">
                <a:solidFill>
                  <a:schemeClr val="lt1"/>
                </a:solidFill>
                <a:latin typeface="Rockwell"/>
              </a:rPr>
              <a:t>" et "remarquable" ont le moins de cas unique et pourront donc être intéressantes pour les regroupements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ckwell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EB31329-87F7-A583-AB4C-BF11C2025D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5048" y="1585585"/>
            <a:ext cx="1818952" cy="247717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A9597C5-E4AF-528F-BD56-B7C3D4D101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06" y="5148086"/>
            <a:ext cx="7489541" cy="158264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788917D-D80D-58A4-2410-F40CEDB33F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6423" y="5148086"/>
            <a:ext cx="1545602" cy="1582643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6F1A554-4500-C982-1934-B53A3D2C321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056006" y="6600300"/>
            <a:ext cx="21336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t>6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308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>
          <a:extLst>
            <a:ext uri="{FF2B5EF4-FFF2-40B4-BE49-F238E27FC236}">
              <a16:creationId xmlns:a16="http://schemas.microsoft.com/office/drawing/2014/main" id="{793E64C9-439D-5BC1-22E7-6D4CFD813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 descr="061.jpg">
            <a:extLst>
              <a:ext uri="{FF2B5EF4-FFF2-40B4-BE49-F238E27FC236}">
                <a16:creationId xmlns:a16="http://schemas.microsoft.com/office/drawing/2014/main" id="{63E8CC4F-633E-49AB-16B4-9AAD0FB6E0C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004.png">
            <a:extLst>
              <a:ext uri="{FF2B5EF4-FFF2-40B4-BE49-F238E27FC236}">
                <a16:creationId xmlns:a16="http://schemas.microsoft.com/office/drawing/2014/main" id="{B27E7E5C-0926-8B33-AFD2-1E9D7BCDC65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>
            <a:extLst>
              <a:ext uri="{FF2B5EF4-FFF2-40B4-BE49-F238E27FC236}">
                <a16:creationId xmlns:a16="http://schemas.microsoft.com/office/drawing/2014/main" id="{094BCD1B-7E60-6D0F-1AFA-F195A8C686A9}"/>
              </a:ext>
            </a:extLst>
          </p:cNvPr>
          <p:cNvSpPr/>
          <p:nvPr/>
        </p:nvSpPr>
        <p:spPr>
          <a:xfrm>
            <a:off x="3000364" y="1190731"/>
            <a:ext cx="642942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  <a:latin typeface="Rockwell"/>
              </a:rPr>
              <a:t>Exploration des données</a:t>
            </a:r>
            <a:endParaRPr sz="2800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97" name="Google Shape;97;p14">
            <a:extLst>
              <a:ext uri="{FF2B5EF4-FFF2-40B4-BE49-F238E27FC236}">
                <a16:creationId xmlns:a16="http://schemas.microsoft.com/office/drawing/2014/main" id="{03CB2D5E-11BC-473A-5459-B915A1C5B2D4}"/>
              </a:ext>
            </a:extLst>
          </p:cNvPr>
          <p:cNvSpPr/>
          <p:nvPr/>
        </p:nvSpPr>
        <p:spPr>
          <a:xfrm>
            <a:off x="2928926" y="1000108"/>
            <a:ext cx="71438" cy="9286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>
            <a:extLst>
              <a:ext uri="{FF2B5EF4-FFF2-40B4-BE49-F238E27FC236}">
                <a16:creationId xmlns:a16="http://schemas.microsoft.com/office/drawing/2014/main" id="{ECAAE668-455C-6F18-EB1D-56C727D19B8A}"/>
              </a:ext>
            </a:extLst>
          </p:cNvPr>
          <p:cNvSpPr/>
          <p:nvPr/>
        </p:nvSpPr>
        <p:spPr>
          <a:xfrm>
            <a:off x="357158" y="2192482"/>
            <a:ext cx="8091544" cy="457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altLang="fr-FR" sz="2000" u="sng" dirty="0">
                <a:solidFill>
                  <a:schemeClr val="bg1"/>
                </a:solidFill>
                <a:latin typeface="Rockwell"/>
              </a:rPr>
              <a:t>Variables qualitatives (suite):</a:t>
            </a:r>
          </a:p>
          <a:p>
            <a:pPr algn="just">
              <a:buClr>
                <a:schemeClr val="bg1"/>
              </a:buClr>
            </a:pPr>
            <a:r>
              <a:rPr lang="fr-FR" altLang="fr-FR" sz="2000" u="sng" dirty="0">
                <a:solidFill>
                  <a:schemeClr val="bg1"/>
                </a:solidFill>
                <a:latin typeface="Rockwell"/>
              </a:rPr>
              <a:t> </a:t>
            </a: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Top 10 des arrondissement, lieu et espèce :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ckwell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16D7DB5B-526D-76E2-DF37-167B353CF3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265" y="4969439"/>
            <a:ext cx="2280169" cy="177690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1E08A898-3A4E-E0F4-A7F8-F8941F2E10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4265" y="3265784"/>
            <a:ext cx="6580711" cy="1559715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CDD4A401-BAC4-74D7-CE3D-CC277201D4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3477" y="4957339"/>
            <a:ext cx="2491499" cy="1773039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0EF1B2B-2745-2FB3-D517-31A7FFC6C2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t>7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225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>
          <a:extLst>
            <a:ext uri="{FF2B5EF4-FFF2-40B4-BE49-F238E27FC236}">
              <a16:creationId xmlns:a16="http://schemas.microsoft.com/office/drawing/2014/main" id="{00E053B0-0752-47B6-0CB2-D1FB204F4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 descr="061.jpg">
            <a:extLst>
              <a:ext uri="{FF2B5EF4-FFF2-40B4-BE49-F238E27FC236}">
                <a16:creationId xmlns:a16="http://schemas.microsoft.com/office/drawing/2014/main" id="{5E94583D-5FCC-2308-4BB1-74C738B8F08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004.png">
            <a:extLst>
              <a:ext uri="{FF2B5EF4-FFF2-40B4-BE49-F238E27FC236}">
                <a16:creationId xmlns:a16="http://schemas.microsoft.com/office/drawing/2014/main" id="{F9D93100-F3D0-16BE-6B38-B1BB7949A44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>
            <a:extLst>
              <a:ext uri="{FF2B5EF4-FFF2-40B4-BE49-F238E27FC236}">
                <a16:creationId xmlns:a16="http://schemas.microsoft.com/office/drawing/2014/main" id="{AAFCEF80-B8C6-3A16-E3FC-ED839C9DD25B}"/>
              </a:ext>
            </a:extLst>
          </p:cNvPr>
          <p:cNvSpPr/>
          <p:nvPr/>
        </p:nvSpPr>
        <p:spPr>
          <a:xfrm>
            <a:off x="3000364" y="1190731"/>
            <a:ext cx="642942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  <a:latin typeface="Rockwell"/>
              </a:rPr>
              <a:t>Exploration des données</a:t>
            </a:r>
            <a:endParaRPr sz="2800" dirty="0">
              <a:solidFill>
                <a:schemeClr val="lt1"/>
              </a:solidFill>
              <a:latin typeface="Rockwell"/>
              <a:sym typeface="Rockwell"/>
            </a:endParaRPr>
          </a:p>
        </p:txBody>
      </p:sp>
      <p:sp>
        <p:nvSpPr>
          <p:cNvPr id="97" name="Google Shape;97;p14">
            <a:extLst>
              <a:ext uri="{FF2B5EF4-FFF2-40B4-BE49-F238E27FC236}">
                <a16:creationId xmlns:a16="http://schemas.microsoft.com/office/drawing/2014/main" id="{E4F892A1-58BA-2CDB-8EE5-E9ECD405F2A8}"/>
              </a:ext>
            </a:extLst>
          </p:cNvPr>
          <p:cNvSpPr/>
          <p:nvPr/>
        </p:nvSpPr>
        <p:spPr>
          <a:xfrm>
            <a:off x="2928926" y="1000108"/>
            <a:ext cx="71438" cy="9286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>
            <a:extLst>
              <a:ext uri="{FF2B5EF4-FFF2-40B4-BE49-F238E27FC236}">
                <a16:creationId xmlns:a16="http://schemas.microsoft.com/office/drawing/2014/main" id="{105584C4-A0A9-4C30-1548-D4EEF80CEB9C}"/>
              </a:ext>
            </a:extLst>
          </p:cNvPr>
          <p:cNvSpPr/>
          <p:nvPr/>
        </p:nvSpPr>
        <p:spPr>
          <a:xfrm>
            <a:off x="357158" y="2483426"/>
            <a:ext cx="8091544" cy="4281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altLang="fr-FR" sz="2000" u="sng" dirty="0">
                <a:solidFill>
                  <a:schemeClr val="bg1"/>
                </a:solidFill>
                <a:latin typeface="Rockwell"/>
              </a:rPr>
              <a:t>Variables quantitatives: 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altLang="fr-FR" sz="2000" u="sng" dirty="0">
              <a:solidFill>
                <a:schemeClr val="bg1"/>
              </a:solidFill>
              <a:latin typeface="Rockwell"/>
            </a:endParaRPr>
          </a:p>
          <a:p>
            <a:pPr marL="0" indent="0" algn="l">
              <a:buNone/>
            </a:pPr>
            <a:r>
              <a:rPr lang="fr-FR" sz="1800" dirty="0">
                <a:solidFill>
                  <a:schemeClr val="lt1"/>
                </a:solidFill>
                <a:latin typeface="Rockwell"/>
              </a:rPr>
              <a:t>Valeurs maximales et minimales aberrantes :</a:t>
            </a: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circonférence ou hauteur minimales égales à 0</a:t>
            </a: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circonférence maximale égale à 250255 cm</a:t>
            </a: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hauteur maximale égale à 881818 m</a:t>
            </a:r>
          </a:p>
          <a:p>
            <a:pPr marL="457200" lvl="1" indent="0" algn="just">
              <a:buNone/>
            </a:pPr>
            <a:endParaRPr lang="fr-FR" sz="2000" dirty="0"/>
          </a:p>
          <a:p>
            <a:pPr marL="0" indent="0" algn="l">
              <a:buNone/>
            </a:pPr>
            <a:r>
              <a:rPr lang="fr-FR" sz="1800" dirty="0">
                <a:solidFill>
                  <a:schemeClr val="lt1"/>
                </a:solidFill>
                <a:latin typeface="Rockwell"/>
              </a:rPr>
              <a:t>En France : </a:t>
            </a: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hauteur maximale : 67,77 m </a:t>
            </a: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circonférence maximale : 13,23 m</a:t>
            </a:r>
          </a:p>
          <a:p>
            <a:pPr marL="0" indent="0" algn="l">
              <a:buNone/>
            </a:pPr>
            <a:endParaRPr lang="fr-FR" sz="2300" dirty="0"/>
          </a:p>
          <a:p>
            <a:pPr marL="0" indent="0" algn="l">
              <a:buNone/>
            </a:pPr>
            <a:r>
              <a:rPr lang="fr-FR" sz="1800" dirty="0">
                <a:solidFill>
                  <a:schemeClr val="lt1"/>
                </a:solidFill>
                <a:latin typeface="Rockwell"/>
              </a:rPr>
              <a:t>Imputation des valeurs aberrantes en NaN :</a:t>
            </a: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circonférence = 0 ou &gt; 1400 cm</a:t>
            </a: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hauteur = 0 ou &gt; 68 m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ckwell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195BB814-E06C-E35E-759F-A30D6C9146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2132" y="1872067"/>
            <a:ext cx="3571868" cy="2003409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1AE5EC73-407A-22E4-9BD3-8B72823A31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8085" y="4486835"/>
            <a:ext cx="1990229" cy="2075901"/>
          </a:xfrm>
          <a:prstGeom prst="rect">
            <a:avLst/>
          </a:prstGeom>
        </p:spPr>
      </p:pic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27A27940-4562-B13D-2B07-AA2DD85A9991}"/>
              </a:ext>
            </a:extLst>
          </p:cNvPr>
          <p:cNvCxnSpPr>
            <a:cxnSpLocks/>
          </p:cNvCxnSpPr>
          <p:nvPr/>
        </p:nvCxnSpPr>
        <p:spPr>
          <a:xfrm>
            <a:off x="6970036" y="3947190"/>
            <a:ext cx="0" cy="448641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AB768BE-CFDF-4D69-342E-72D7A85B3D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t>8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025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>
          <a:extLst>
            <a:ext uri="{FF2B5EF4-FFF2-40B4-BE49-F238E27FC236}">
              <a16:creationId xmlns:a16="http://schemas.microsoft.com/office/drawing/2014/main" id="{B3CDA456-273B-628B-64A4-B10CC8E60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2" descr="061.jpg">
            <a:extLst>
              <a:ext uri="{FF2B5EF4-FFF2-40B4-BE49-F238E27FC236}">
                <a16:creationId xmlns:a16="http://schemas.microsoft.com/office/drawing/2014/main" id="{A3F58A09-60E0-34C5-838D-08B62C37E86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0;p16">
            <a:extLst>
              <a:ext uri="{FF2B5EF4-FFF2-40B4-BE49-F238E27FC236}">
                <a16:creationId xmlns:a16="http://schemas.microsoft.com/office/drawing/2014/main" id="{FB8264EB-5A11-002D-7730-139462F28095}"/>
              </a:ext>
            </a:extLst>
          </p:cNvPr>
          <p:cNvSpPr/>
          <p:nvPr/>
        </p:nvSpPr>
        <p:spPr>
          <a:xfrm>
            <a:off x="0" y="155867"/>
            <a:ext cx="3872614" cy="6546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altLang="fr-FR" sz="1800" u="sng" dirty="0">
                <a:solidFill>
                  <a:schemeClr val="bg1"/>
                </a:solidFill>
                <a:latin typeface="Rockwell"/>
              </a:rPr>
              <a:t>Variables quantitatives (suite):</a:t>
            </a:r>
          </a:p>
          <a:p>
            <a:pPr algn="just">
              <a:buClr>
                <a:schemeClr val="bg1"/>
              </a:buClr>
            </a:pPr>
            <a:r>
              <a:rPr lang="fr-FR" altLang="fr-FR" sz="2000" u="sng" dirty="0">
                <a:solidFill>
                  <a:schemeClr val="bg1"/>
                </a:solidFill>
                <a:latin typeface="Rockwell"/>
              </a:rPr>
              <a:t> </a:t>
            </a:r>
          </a:p>
          <a:p>
            <a:r>
              <a:rPr lang="fr-FR" sz="1600" dirty="0">
                <a:solidFill>
                  <a:schemeClr val="lt1"/>
                </a:solidFill>
                <a:latin typeface="Rockwell"/>
              </a:rPr>
              <a:t>Histogramme et boites à moustache des variables quantitatives</a:t>
            </a:r>
          </a:p>
          <a:p>
            <a:pPr marL="0" indent="0" algn="l">
              <a:buNone/>
            </a:pPr>
            <a:endParaRPr lang="fr-FR" sz="2000" u="sng" dirty="0">
              <a:solidFill>
                <a:schemeClr val="bg1"/>
              </a:solidFill>
              <a:latin typeface="Rockwell"/>
            </a:endParaRPr>
          </a:p>
          <a:p>
            <a:pPr marL="0" indent="0" algn="l">
              <a:buNone/>
            </a:pPr>
            <a:endParaRPr lang="fr-FR" sz="2000" u="sng" dirty="0">
              <a:solidFill>
                <a:schemeClr val="bg1"/>
              </a:solidFill>
              <a:latin typeface="Rockwell"/>
            </a:endParaRP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b="1" dirty="0">
                <a:solidFill>
                  <a:schemeClr val="lt1"/>
                </a:solidFill>
                <a:latin typeface="Rockwell"/>
              </a:rPr>
              <a:t>circonférence et hauteur : 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     </a:t>
            </a: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     Apparition de valeurs atypiques.</a:t>
            </a:r>
          </a:p>
          <a:p>
            <a:pPr marL="0" indent="0" algn="just">
              <a:buNone/>
            </a:pPr>
            <a:endParaRPr lang="fr-FR" sz="2000" u="sng" dirty="0">
              <a:solidFill>
                <a:schemeClr val="bg1"/>
              </a:solidFill>
              <a:latin typeface="Rockwell"/>
            </a:endParaRPr>
          </a:p>
          <a:p>
            <a:pPr marL="0" indent="0" algn="just">
              <a:buNone/>
            </a:pPr>
            <a:endParaRPr lang="fr-FR" sz="2000" u="sng" dirty="0">
              <a:solidFill>
                <a:schemeClr val="bg1"/>
              </a:solidFill>
              <a:latin typeface="Rockwell"/>
            </a:endParaRPr>
          </a:p>
          <a:p>
            <a:pPr marL="0" indent="0" algn="just">
              <a:buNone/>
            </a:pPr>
            <a:endParaRPr lang="fr-FR" sz="2000" u="sng" dirty="0">
              <a:solidFill>
                <a:schemeClr val="bg1"/>
              </a:solidFill>
              <a:latin typeface="Rockwell"/>
            </a:endParaRPr>
          </a:p>
          <a:p>
            <a:pPr marL="0" indent="0" algn="just">
              <a:buNone/>
            </a:pPr>
            <a:endParaRPr lang="fr-FR" sz="2000" u="sng" dirty="0">
              <a:solidFill>
                <a:schemeClr val="bg1"/>
              </a:solidFill>
              <a:latin typeface="Rockwell"/>
            </a:endParaRPr>
          </a:p>
          <a:p>
            <a:pPr marL="0" indent="0" algn="just">
              <a:buNone/>
            </a:pPr>
            <a:endParaRPr lang="fr-FR" sz="2000" u="sng" dirty="0">
              <a:solidFill>
                <a:schemeClr val="bg1"/>
              </a:solidFill>
              <a:latin typeface="Rockwell"/>
            </a:endParaRPr>
          </a:p>
          <a:p>
            <a:pPr marL="0" indent="0" algn="just">
              <a:buNone/>
            </a:pPr>
            <a:endParaRPr lang="fr-FR" sz="2000" u="sng" dirty="0">
              <a:solidFill>
                <a:schemeClr val="bg1"/>
              </a:solidFill>
              <a:latin typeface="Rockwell"/>
            </a:endParaRPr>
          </a:p>
          <a:p>
            <a:pPr marL="285750" lvl="1" indent="-285750" algn="just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fr-FR" sz="1600" b="1" dirty="0">
                <a:solidFill>
                  <a:schemeClr val="lt1"/>
                </a:solidFill>
                <a:latin typeface="Rockwell"/>
              </a:rPr>
              <a:t>latitude et longitude : </a:t>
            </a:r>
          </a:p>
          <a:p>
            <a:pPr lvl="1" algn="just">
              <a:buClr>
                <a:schemeClr val="bg1"/>
              </a:buClr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lvl="1" algn="just">
              <a:buClr>
                <a:schemeClr val="bg1"/>
              </a:buClr>
            </a:pPr>
            <a:r>
              <a:rPr lang="fr-FR" sz="1600" dirty="0">
                <a:solidFill>
                  <a:schemeClr val="lt1"/>
                </a:solidFill>
                <a:latin typeface="Rockwell"/>
              </a:rPr>
              <a:t>    Aucune valeur atypique.</a:t>
            </a:r>
          </a:p>
          <a:p>
            <a:pPr lvl="1" algn="just">
              <a:buClr>
                <a:schemeClr val="bg1"/>
              </a:buClr>
            </a:pPr>
            <a:endParaRPr lang="fr-FR" sz="1600" dirty="0">
              <a:solidFill>
                <a:schemeClr val="lt1"/>
              </a:solidFill>
              <a:latin typeface="Rockwell"/>
            </a:endParaRPr>
          </a:p>
          <a:p>
            <a:pPr lvl="1" algn="just">
              <a:buClr>
                <a:schemeClr val="bg1"/>
              </a:buClr>
            </a:pPr>
            <a:r>
              <a:rPr lang="fr-FR" i="1" dirty="0">
                <a:solidFill>
                  <a:schemeClr val="lt1"/>
                </a:solidFill>
                <a:latin typeface="Rockwell"/>
              </a:rPr>
              <a:t>(celles visible sur la boite à moustache de la latitude s'expliquent par la séparation en deux pics distincts de la distribution de la latitude visible sur l'histogramme)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1AA20C-4B61-AF42-D64C-56245FF2D6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2613" y="1132503"/>
            <a:ext cx="5247409" cy="253194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8CF05A4-C1B0-0C17-0E9F-5C575A9793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2614" y="4107995"/>
            <a:ext cx="5247409" cy="2563041"/>
          </a:xfrm>
          <a:prstGeom prst="rect">
            <a:avLst/>
          </a:prstGeom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EE7B24B-63A6-A049-71EE-7C1EEB230CE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6845431" y="6581956"/>
            <a:ext cx="21336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smtClean="0">
                <a:solidFill>
                  <a:schemeClr val="bg1"/>
                </a:solidFill>
              </a:rPr>
              <a:t>9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0720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0000"/>
      </a:accent1>
      <a:accent2>
        <a:srgbClr val="C00000"/>
      </a:accent2>
      <a:accent3>
        <a:srgbClr val="639729"/>
      </a:accent3>
      <a:accent4>
        <a:srgbClr val="92D050"/>
      </a:accent4>
      <a:accent5>
        <a:srgbClr val="FFC000"/>
      </a:accent5>
      <a:accent6>
        <a:srgbClr val="FF9900"/>
      </a:accent6>
      <a:hlink>
        <a:srgbClr val="FFC00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966</Words>
  <Application>Microsoft Office PowerPoint</Application>
  <PresentationFormat>Affichage à l'écran (4:3)</PresentationFormat>
  <Paragraphs>198</Paragraphs>
  <Slides>16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Rockwell</vt:lpstr>
      <vt:lpstr>Arial</vt:lpstr>
      <vt:lpstr>Calibri</vt:lpstr>
      <vt:lpstr>system-ui</vt:lpstr>
      <vt:lpstr>Wingdings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Céline LESUR</dc:creator>
  <cp:lastModifiedBy>Céline LESUR</cp:lastModifiedBy>
  <cp:revision>9</cp:revision>
  <dcterms:modified xsi:type="dcterms:W3CDTF">2024-02-19T13:18:33Z</dcterms:modified>
</cp:coreProperties>
</file>